
<file path=[Content_Types].xml><?xml version="1.0" encoding="utf-8"?>
<Types xmlns="http://schemas.openxmlformats.org/package/2006/content-types">
  <Default Extension="heic" ContentType="image/heic"/>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34"/>
  </p:notesMasterIdLst>
  <p:sldIdLst>
    <p:sldId id="256" r:id="rId2"/>
    <p:sldId id="257" r:id="rId3"/>
    <p:sldId id="258" r:id="rId4"/>
    <p:sldId id="272" r:id="rId5"/>
    <p:sldId id="273" r:id="rId6"/>
    <p:sldId id="274" r:id="rId7"/>
    <p:sldId id="261" r:id="rId8"/>
    <p:sldId id="263" r:id="rId9"/>
    <p:sldId id="259" r:id="rId10"/>
    <p:sldId id="264" r:id="rId11"/>
    <p:sldId id="265" r:id="rId12"/>
    <p:sldId id="266" r:id="rId13"/>
    <p:sldId id="275" r:id="rId14"/>
    <p:sldId id="268" r:id="rId15"/>
    <p:sldId id="269" r:id="rId16"/>
    <p:sldId id="267" r:id="rId17"/>
    <p:sldId id="296" r:id="rId18"/>
    <p:sldId id="270" r:id="rId19"/>
    <p:sldId id="271" r:id="rId20"/>
    <p:sldId id="277" r:id="rId21"/>
    <p:sldId id="278" r:id="rId22"/>
    <p:sldId id="295" r:id="rId23"/>
    <p:sldId id="298" r:id="rId24"/>
    <p:sldId id="300" r:id="rId25"/>
    <p:sldId id="297" r:id="rId26"/>
    <p:sldId id="299" r:id="rId27"/>
    <p:sldId id="301" r:id="rId28"/>
    <p:sldId id="302" r:id="rId29"/>
    <p:sldId id="303" r:id="rId30"/>
    <p:sldId id="304" r:id="rId31"/>
    <p:sldId id="276"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0F1F74-CC3F-9234-6B32-F510544A7D4C}" v="5" dt="2023-10-13T16:24:17.463"/>
    <p1510:client id="{6B5DBDAD-E22F-344B-EEE3-5F87FFACB329}" v="2490" dt="2023-10-13T13:51:02.016"/>
    <p1510:client id="{7DD16DB0-7BAC-B040-9FEF-4CE43E0F30D1}" v="33" dt="2023-10-13T16:01:05.167"/>
    <p1510:client id="{9C8FB1DA-E4A1-9DF9-EB8C-55E91AC58CE4}" v="2" dt="2023-10-13T16:24:44.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3FD0F-70C7-4685-A460-11A437FDC69F}" type="datetimeFigureOut">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CBB27-D631-4BEA-88A7-FDFDAF47866E}" type="slidenum">
              <a:t>‹#›</a:t>
            </a:fld>
            <a:endParaRPr lang="en-US"/>
          </a:p>
        </p:txBody>
      </p:sp>
    </p:spTree>
    <p:extLst>
      <p:ext uri="{BB962C8B-B14F-4D97-AF65-F5344CB8AC3E}">
        <p14:creationId xmlns:p14="http://schemas.microsoft.com/office/powerpoint/2010/main" val="318796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Credit: NASA 243 Ida</a:t>
            </a:r>
          </a:p>
        </p:txBody>
      </p:sp>
      <p:sp>
        <p:nvSpPr>
          <p:cNvPr id="4" name="Slide Number Placeholder 3"/>
          <p:cNvSpPr>
            <a:spLocks noGrp="1"/>
          </p:cNvSpPr>
          <p:nvPr>
            <p:ph type="sldNum" sz="quarter" idx="5"/>
          </p:nvPr>
        </p:nvSpPr>
        <p:spPr/>
        <p:txBody>
          <a:bodyPr/>
          <a:lstStyle/>
          <a:p>
            <a:fld id="{7ACCBB27-D631-4BEA-88A7-FDFDAF47866E}" type="slidenum">
              <a:t>1</a:t>
            </a:fld>
            <a:endParaRPr lang="en-US"/>
          </a:p>
        </p:txBody>
      </p:sp>
    </p:spTree>
    <p:extLst>
      <p:ext uri="{BB962C8B-B14F-4D97-AF65-F5344CB8AC3E}">
        <p14:creationId xmlns:p14="http://schemas.microsoft.com/office/powerpoint/2010/main" val="3798165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olarsystem.nasa.gov/missions/osiris-rex/in-depth/#:~:text=After%20orbiting%20the%20Sun%20twice,spacecraft%20and%20enter%20Earth's%20atmosphere.https://solarsystem.nasa.gov/missions/osiris-rex/in-depth/#:~:text=After%20orbiting%20the%20Sun%20twice,spacecraft%20and%20enter%20Earth's%20atmosphere.</a:t>
            </a:r>
          </a:p>
        </p:txBody>
      </p:sp>
      <p:sp>
        <p:nvSpPr>
          <p:cNvPr id="4" name="Slide Number Placeholder 3"/>
          <p:cNvSpPr>
            <a:spLocks noGrp="1"/>
          </p:cNvSpPr>
          <p:nvPr>
            <p:ph type="sldNum" sz="quarter" idx="5"/>
          </p:nvPr>
        </p:nvSpPr>
        <p:spPr/>
        <p:txBody>
          <a:bodyPr/>
          <a:lstStyle/>
          <a:p>
            <a:fld id="{7ACCBB27-D631-4BEA-88A7-FDFDAF47866E}" type="slidenum">
              <a:rPr lang="en-US"/>
              <a:t>5</a:t>
            </a:fld>
            <a:endParaRPr lang="en-US"/>
          </a:p>
        </p:txBody>
      </p:sp>
    </p:spTree>
    <p:extLst>
      <p:ext uri="{BB962C8B-B14F-4D97-AF65-F5344CB8AC3E}">
        <p14:creationId xmlns:p14="http://schemas.microsoft.com/office/powerpoint/2010/main" val="3607871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https://eyes.nasa.gov/apps/asteroids/#/asteroids/</a:t>
            </a:r>
          </a:p>
        </p:txBody>
      </p:sp>
      <p:sp>
        <p:nvSpPr>
          <p:cNvPr id="4" name="Slide Number Placeholder 3"/>
          <p:cNvSpPr>
            <a:spLocks noGrp="1"/>
          </p:cNvSpPr>
          <p:nvPr>
            <p:ph type="sldNum" sz="quarter" idx="5"/>
          </p:nvPr>
        </p:nvSpPr>
        <p:spPr/>
        <p:txBody>
          <a:bodyPr/>
          <a:lstStyle/>
          <a:p>
            <a:fld id="{7ACCBB27-D631-4BEA-88A7-FDFDAF47866E}" type="slidenum">
              <a:rPr lang="en-US"/>
              <a:t>7</a:t>
            </a:fld>
            <a:endParaRPr lang="en-US"/>
          </a:p>
        </p:txBody>
      </p:sp>
    </p:spTree>
    <p:extLst>
      <p:ext uri="{BB962C8B-B14F-4D97-AF65-F5344CB8AC3E}">
        <p14:creationId xmlns:p14="http://schemas.microsoft.com/office/powerpoint/2010/main" val="24004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mission can also be done without a </a:t>
            </a:r>
            <a:r>
              <a:rPr lang="en-US" err="1"/>
              <a:t>PocketLab</a:t>
            </a:r>
            <a:r>
              <a:rPr lang="en-US"/>
              <a:t> sensor. Students can walk their trajectory using rare earth magnets or a compass instead to see which asteroids have the an attraction.</a:t>
            </a:r>
          </a:p>
        </p:txBody>
      </p:sp>
      <p:sp>
        <p:nvSpPr>
          <p:cNvPr id="4" name="Slide Number Placeholder 3"/>
          <p:cNvSpPr>
            <a:spLocks noGrp="1"/>
          </p:cNvSpPr>
          <p:nvPr>
            <p:ph type="sldNum" sz="quarter" idx="5"/>
          </p:nvPr>
        </p:nvSpPr>
        <p:spPr/>
        <p:txBody>
          <a:bodyPr/>
          <a:lstStyle/>
          <a:p>
            <a:fld id="{7ACCBB27-D631-4BEA-88A7-FDFDAF47866E}" type="slidenum">
              <a:rPr lang="en-US" smtClean="0"/>
              <a:t>11</a:t>
            </a:fld>
            <a:endParaRPr lang="en-US"/>
          </a:p>
        </p:txBody>
      </p:sp>
    </p:spTree>
    <p:extLst>
      <p:ext uri="{BB962C8B-B14F-4D97-AF65-F5344CB8AC3E}">
        <p14:creationId xmlns:p14="http://schemas.microsoft.com/office/powerpoint/2010/main" val="121296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10/13/2023</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881265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10/13/2023</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71091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10/13/2023</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534015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10/13/2023</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6029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10/13/2023</a:t>
            </a:fld>
            <a:endParaRPr lang="en-US"/>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14753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10/13/2023</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12922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10/13/2023</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546995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10/13/2023</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829548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10/13/2023</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06001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10/13/2023</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867593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10/13/2023</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851354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10/13/2023</a:t>
            </a:fld>
            <a:endParaRPr lang="en-US"/>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a:p>
        </p:txBody>
      </p:sp>
    </p:spTree>
    <p:extLst>
      <p:ext uri="{BB962C8B-B14F-4D97-AF65-F5344CB8AC3E}">
        <p14:creationId xmlns:p14="http://schemas.microsoft.com/office/powerpoint/2010/main" val="3743007762"/>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54" r:id="rId6"/>
    <p:sldLayoutId id="2147483750" r:id="rId7"/>
    <p:sldLayoutId id="2147483751" r:id="rId8"/>
    <p:sldLayoutId id="2147483752" r:id="rId9"/>
    <p:sldLayoutId id="2147483753" r:id="rId10"/>
    <p:sldLayoutId id="2147483755"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svg"/></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heic"/><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heic"/></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heic"/><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heic"/><Relationship Id="rId2" Type="http://schemas.openxmlformats.org/officeDocument/2006/relationships/image" Target="../media/image32.heic"/><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heic"/></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heic"/><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lpi.usra.edu/education/explore/beyondEarth/activities/newPlanet.shtml" TargetMode="External"/><Relationship Id="rId2" Type="http://schemas.openxmlformats.org/officeDocument/2006/relationships/hyperlink" Target="https://solarsystem.nasa.gov/asteroids-comets-and-meteors/asteroids/overview/?page=0&amp;per_page=40&amp;order=name+asc&amp;search=&amp;condition_1=101%3Aparent_id&amp;condition_2=asteroid%3Abody_type%3Ailike"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eb.mit.edu/12.000/www/m2016/finalwebsite/solutions/asteroids.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tAUbLVS243E?feature=oembed"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xj0O-fLSV7c?feature=oembed"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0" y="2750057"/>
            <a:ext cx="4500561" cy="3013544"/>
          </a:xfrm>
        </p:spPr>
        <p:txBody>
          <a:bodyPr>
            <a:normAutofit/>
          </a:bodyPr>
          <a:lstStyle/>
          <a:p>
            <a:r>
              <a:rPr lang="en-US" sz="6800">
                <a:cs typeface="Calibri Light"/>
              </a:rPr>
              <a:t>Asteroid</a:t>
            </a:r>
            <a:br>
              <a:rPr lang="en-US" sz="6800">
                <a:cs typeface="Calibri Light"/>
              </a:rPr>
            </a:br>
            <a:r>
              <a:rPr lang="en-US" sz="6800">
                <a:cs typeface="Calibri Light"/>
              </a:rPr>
              <a:t>Scouting Mission</a:t>
            </a:r>
            <a:endParaRPr lang="en-US" sz="6800"/>
          </a:p>
        </p:txBody>
      </p:sp>
      <p:grpSp>
        <p:nvGrpSpPr>
          <p:cNvPr id="24" name="Group 23">
            <a:extLst>
              <a:ext uri="{FF2B5EF4-FFF2-40B4-BE49-F238E27FC236}">
                <a16:creationId xmlns:a16="http://schemas.microsoft.com/office/drawing/2014/main" id="{4B7AF231-444C-44D0-B791-BAFE395E3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1" y="3600"/>
            <a:ext cx="7266875" cy="6854400"/>
            <a:chOff x="4925125" y="3600"/>
            <a:chExt cx="7266875" cy="6854400"/>
          </a:xfrm>
        </p:grpSpPr>
        <p:sp>
          <p:nvSpPr>
            <p:cNvPr id="25" name="Oval 24">
              <a:extLst>
                <a:ext uri="{FF2B5EF4-FFF2-40B4-BE49-F238E27FC236}">
                  <a16:creationId xmlns:a16="http://schemas.microsoft.com/office/drawing/2014/main" id="{6152793A-5125-41FA-AEF6-96C5463D0A7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3C1632F-098D-4A05-B248-04B7ABFE006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A85C0F5-DDEB-454E-A0E4-B6F0FB4CAB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6" descr="A picture containing nature&#10;&#10;Description automatically generated">
            <a:extLst>
              <a:ext uri="{FF2B5EF4-FFF2-40B4-BE49-F238E27FC236}">
                <a16:creationId xmlns:a16="http://schemas.microsoft.com/office/drawing/2014/main" id="{B2FE4EDA-DDDB-494A-E417-00A22CD3212A}"/>
              </a:ext>
            </a:extLst>
          </p:cNvPr>
          <p:cNvPicPr>
            <a:picLocks noChangeAspect="1"/>
          </p:cNvPicPr>
          <p:nvPr/>
        </p:nvPicPr>
        <p:blipFill rotWithShape="1">
          <a:blip r:embed="rId3"/>
          <a:srcRect l="5025" r="20976"/>
          <a:stretch/>
        </p:blipFill>
        <p:spPr>
          <a:xfrm>
            <a:off x="20" y="-1"/>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pic>
        <p:nvPicPr>
          <p:cNvPr id="4" name="Picture 3" descr="A black and white image of a keyboard&#10;&#10;Description automatically generated with medium confidence">
            <a:extLst>
              <a:ext uri="{FF2B5EF4-FFF2-40B4-BE49-F238E27FC236}">
                <a16:creationId xmlns:a16="http://schemas.microsoft.com/office/drawing/2014/main" id="{648EFA18-1BCF-2862-E0ED-25C040F9D773}"/>
              </a:ext>
            </a:extLst>
          </p:cNvPr>
          <p:cNvPicPr>
            <a:picLocks noChangeAspect="1"/>
          </p:cNvPicPr>
          <p:nvPr/>
        </p:nvPicPr>
        <p:blipFill>
          <a:blip r:embed="rId4"/>
          <a:stretch>
            <a:fillRect/>
          </a:stretch>
        </p:blipFill>
        <p:spPr>
          <a:xfrm>
            <a:off x="5284919" y="776675"/>
            <a:ext cx="6284164" cy="1196707"/>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75CF-77F9-1C87-CB9D-B89F8EEF0498}"/>
              </a:ext>
            </a:extLst>
          </p:cNvPr>
          <p:cNvSpPr>
            <a:spLocks noGrp="1"/>
          </p:cNvSpPr>
          <p:nvPr>
            <p:ph type="title"/>
          </p:nvPr>
        </p:nvSpPr>
        <p:spPr/>
        <p:txBody>
          <a:bodyPr/>
          <a:lstStyle/>
          <a:p>
            <a:r>
              <a:rPr lang="en-US"/>
              <a:t>Mission Overview</a:t>
            </a:r>
          </a:p>
        </p:txBody>
      </p:sp>
      <p:sp>
        <p:nvSpPr>
          <p:cNvPr id="3" name="Content Placeholder 2">
            <a:extLst>
              <a:ext uri="{FF2B5EF4-FFF2-40B4-BE49-F238E27FC236}">
                <a16:creationId xmlns:a16="http://schemas.microsoft.com/office/drawing/2014/main" id="{CF59D9A6-7A8A-9C6C-8EEC-5C3C76CFF2EF}"/>
              </a:ext>
            </a:extLst>
          </p:cNvPr>
          <p:cNvSpPr>
            <a:spLocks noGrp="1"/>
          </p:cNvSpPr>
          <p:nvPr>
            <p:ph idx="1"/>
          </p:nvPr>
        </p:nvSpPr>
        <p:spPr>
          <a:xfrm>
            <a:off x="455333" y="1682220"/>
            <a:ext cx="11101136" cy="4921780"/>
          </a:xfrm>
        </p:spPr>
        <p:txBody>
          <a:bodyPr vert="horz" lIns="91440" tIns="45720" rIns="91440" bIns="45720" rtlCol="0" anchor="t">
            <a:normAutofit/>
          </a:bodyPr>
          <a:lstStyle/>
          <a:p>
            <a:pPr marL="0" indent="0">
              <a:buNone/>
            </a:pPr>
            <a:r>
              <a:rPr lang="en-US" sz="2100"/>
              <a:t>Expanding the human presence further out into the solar system is going to take a lot of resources.</a:t>
            </a:r>
          </a:p>
          <a:p>
            <a:pPr marL="792480" lvl="1" indent="-342900">
              <a:buFont typeface="+mj-lt"/>
              <a:buAutoNum type="arabicPeriod"/>
            </a:pPr>
            <a:r>
              <a:rPr lang="en-US" sz="2100"/>
              <a:t>It is not energy efficient to take these resources off the Earth to deep space for development.</a:t>
            </a:r>
          </a:p>
          <a:p>
            <a:pPr marL="792480" lvl="1" indent="-342900">
              <a:buFont typeface="+mj-lt"/>
              <a:buAutoNum type="arabicPeriod"/>
            </a:pPr>
            <a:r>
              <a:rPr lang="en-US" sz="2100"/>
              <a:t>It is too costly to mine, launch, and build in space.</a:t>
            </a:r>
          </a:p>
          <a:p>
            <a:pPr marL="0" indent="0" algn="ctr">
              <a:buNone/>
            </a:pPr>
            <a:endParaRPr lang="en-US" b="1"/>
          </a:p>
          <a:p>
            <a:pPr marL="0" indent="0" algn="ctr">
              <a:buNone/>
            </a:pPr>
            <a:r>
              <a:rPr lang="en-US" sz="2600" b="1"/>
              <a:t>Your mission is to navigate your solar sail around a section of the asteroid belt using your magnetometer sensors. Identify key asteroids that would be ideal for mining iron for deep space development.</a:t>
            </a:r>
          </a:p>
          <a:p>
            <a:pPr marL="792480" lvl="1" indent="-342900">
              <a:buFont typeface="+mj-lt"/>
              <a:buAutoNum type="arabicPeriod"/>
            </a:pPr>
            <a:endParaRPr lang="en-US"/>
          </a:p>
        </p:txBody>
      </p:sp>
      <p:pic>
        <p:nvPicPr>
          <p:cNvPr id="4" name="Picture 3" descr="A black and white image of a keyboard&#10;&#10;Description automatically generated with medium confidence">
            <a:extLst>
              <a:ext uri="{FF2B5EF4-FFF2-40B4-BE49-F238E27FC236}">
                <a16:creationId xmlns:a16="http://schemas.microsoft.com/office/drawing/2014/main" id="{81E54CEE-844E-E594-F5E7-E9C732E0343F}"/>
              </a:ext>
            </a:extLst>
          </p:cNvPr>
          <p:cNvPicPr>
            <a:picLocks noChangeAspect="1"/>
          </p:cNvPicPr>
          <p:nvPr/>
        </p:nvPicPr>
        <p:blipFill>
          <a:blip r:embed="rId2"/>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895105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78954-F2B8-2C63-5FCA-34005AEF437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148B0-D6E2-8B1B-E39D-891EAC1906EA}"/>
              </a:ext>
            </a:extLst>
          </p:cNvPr>
          <p:cNvSpPr txBox="1"/>
          <p:nvPr/>
        </p:nvSpPr>
        <p:spPr>
          <a:xfrm>
            <a:off x="6387886" y="185732"/>
            <a:ext cx="4032022" cy="1200329"/>
          </a:xfrm>
          <a:prstGeom prst="rect">
            <a:avLst/>
          </a:prstGeom>
          <a:noFill/>
        </p:spPr>
        <p:txBody>
          <a:bodyPr wrap="square" rtlCol="0">
            <a:spAutoFit/>
          </a:bodyPr>
          <a:lstStyle/>
          <a:p>
            <a:r>
              <a:rPr lang="en-US" sz="3600">
                <a:solidFill>
                  <a:schemeClr val="bg1"/>
                </a:solidFill>
              </a:rPr>
              <a:t>Asteroid Scouting </a:t>
            </a:r>
          </a:p>
          <a:p>
            <a:pPr algn="ctr"/>
            <a:r>
              <a:rPr lang="en-US" sz="3600">
                <a:solidFill>
                  <a:schemeClr val="bg1"/>
                </a:solidFill>
              </a:rPr>
              <a:t>Mission Plan</a:t>
            </a:r>
          </a:p>
        </p:txBody>
      </p:sp>
      <p:sp>
        <p:nvSpPr>
          <p:cNvPr id="4" name="TextBox 3">
            <a:extLst>
              <a:ext uri="{FF2B5EF4-FFF2-40B4-BE49-F238E27FC236}">
                <a16:creationId xmlns:a16="http://schemas.microsoft.com/office/drawing/2014/main" id="{E7FE1F41-E462-F72B-AE06-90352F48EB78}"/>
              </a:ext>
            </a:extLst>
          </p:cNvPr>
          <p:cNvSpPr txBox="1"/>
          <p:nvPr/>
        </p:nvSpPr>
        <p:spPr>
          <a:xfrm>
            <a:off x="487336" y="1674441"/>
            <a:ext cx="9555335" cy="5078313"/>
          </a:xfrm>
          <a:prstGeom prst="rect">
            <a:avLst/>
          </a:prstGeom>
          <a:noFill/>
          <a:ln>
            <a:noFill/>
          </a:ln>
        </p:spPr>
        <p:txBody>
          <a:bodyPr wrap="square" lIns="91440" tIns="45720" rIns="91440" bIns="45720" rtlCol="0" anchor="t">
            <a:spAutoFit/>
          </a:bodyPr>
          <a:lstStyle/>
          <a:p>
            <a:r>
              <a:rPr lang="en-US">
                <a:solidFill>
                  <a:schemeClr val="bg1"/>
                </a:solidFill>
              </a:rPr>
              <a:t>Your mission is to design a spacecraft that will travel through the asteroid belt to identify key asteroids that would be ideal for mining iron for deep space development. Each asteroid has been assigned a value based on the amount of iron and valuable minerals inside. After your scouting mission, you will identify your top three asteroids that you feel should be mined for ore. The team that has the biggest return on investment will win the mission!</a:t>
            </a:r>
          </a:p>
          <a:p>
            <a:endParaRPr lang="en-US">
              <a:solidFill>
                <a:schemeClr val="bg1"/>
              </a:solidFill>
            </a:endParaRPr>
          </a:p>
          <a:p>
            <a:r>
              <a:rPr lang="en-US" u="sng">
                <a:solidFill>
                  <a:schemeClr val="bg1"/>
                </a:solidFill>
              </a:rPr>
              <a:t>Parameters:</a:t>
            </a:r>
          </a:p>
          <a:p>
            <a:pPr marL="285750" indent="-285750">
              <a:buFont typeface="Arial" panose="020B0604020202020204" pitchFamily="34" charset="0"/>
              <a:buChar char="•"/>
            </a:pPr>
            <a:r>
              <a:rPr lang="en-US">
                <a:solidFill>
                  <a:schemeClr val="bg1"/>
                </a:solidFill>
              </a:rPr>
              <a:t>Budget: $50,000,000</a:t>
            </a:r>
          </a:p>
          <a:p>
            <a:pPr marL="285750" indent="-285750">
              <a:buFont typeface="Arial" panose="020B0604020202020204" pitchFamily="34" charset="0"/>
              <a:buChar char="•"/>
            </a:pPr>
            <a:r>
              <a:rPr lang="en-US">
                <a:solidFill>
                  <a:schemeClr val="bg1"/>
                </a:solidFill>
              </a:rPr>
              <a:t>A </a:t>
            </a:r>
            <a:r>
              <a:rPr lang="en-US" err="1">
                <a:solidFill>
                  <a:schemeClr val="bg1"/>
                </a:solidFill>
              </a:rPr>
              <a:t>PocketLab</a:t>
            </a:r>
            <a:r>
              <a:rPr lang="en-US">
                <a:solidFill>
                  <a:schemeClr val="bg1"/>
                </a:solidFill>
              </a:rPr>
              <a:t> sensor* must be attached to your spacecraft. </a:t>
            </a:r>
          </a:p>
          <a:p>
            <a:pPr marL="285750" indent="-285750">
              <a:buFont typeface="Arial" panose="020B0604020202020204" pitchFamily="34" charset="0"/>
              <a:buChar char="•"/>
            </a:pPr>
            <a:r>
              <a:rPr lang="en-US">
                <a:solidFill>
                  <a:schemeClr val="bg1"/>
                </a:solidFill>
              </a:rPr>
              <a:t>One person from your team will fly the spacecraft to specific asteroids within the belt region.</a:t>
            </a:r>
          </a:p>
          <a:p>
            <a:pPr marL="285750" indent="-285750">
              <a:buFont typeface="Arial" panose="020B0604020202020204" pitchFamily="34" charset="0"/>
              <a:buChar char="•"/>
            </a:pPr>
            <a:r>
              <a:rPr lang="en-US">
                <a:solidFill>
                  <a:schemeClr val="bg1"/>
                </a:solidFill>
              </a:rPr>
              <a:t>A Flyby mission planner must have your specific trajectory completed before the mission begins.</a:t>
            </a:r>
          </a:p>
          <a:p>
            <a:pPr marL="285750" indent="-285750">
              <a:buFont typeface="Arial" panose="020B0604020202020204" pitchFamily="34" charset="0"/>
              <a:buChar char="•"/>
            </a:pPr>
            <a:r>
              <a:rPr lang="en-US">
                <a:solidFill>
                  <a:schemeClr val="bg1"/>
                </a:solidFill>
              </a:rPr>
              <a:t>The “spacecraft” carrying out this mission cannot change the trajectory after leaving Earth. If they do, they will be fined $10,000,000.</a:t>
            </a:r>
          </a:p>
          <a:p>
            <a:pPr marL="285750" indent="-285750">
              <a:buFont typeface="Arial" panose="020B0604020202020204" pitchFamily="34" charset="0"/>
              <a:buChar char="•"/>
            </a:pPr>
            <a:r>
              <a:rPr lang="en-US">
                <a:solidFill>
                  <a:schemeClr val="bg1"/>
                </a:solidFill>
              </a:rPr>
              <a:t>Each second between entering and exiting the asteroid belt costs $1,000,000.</a:t>
            </a:r>
          </a:p>
          <a:p>
            <a:endParaRPr lang="en-US">
              <a:solidFill>
                <a:schemeClr val="bg1"/>
              </a:solidFill>
            </a:endParaRPr>
          </a:p>
        </p:txBody>
      </p:sp>
      <p:pic>
        <p:nvPicPr>
          <p:cNvPr id="9" name="Picture 8" descr="Shape&#10;&#10;Description automatically generated with medium confidence">
            <a:extLst>
              <a:ext uri="{FF2B5EF4-FFF2-40B4-BE49-F238E27FC236}">
                <a16:creationId xmlns:a16="http://schemas.microsoft.com/office/drawing/2014/main" id="{58EAF595-8DF9-8B93-8959-440D3828F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36" y="252273"/>
            <a:ext cx="5470962" cy="1041848"/>
          </a:xfrm>
          <a:prstGeom prst="rect">
            <a:avLst/>
          </a:prstGeom>
        </p:spPr>
      </p:pic>
      <p:pic>
        <p:nvPicPr>
          <p:cNvPr id="5122" name="Picture 2">
            <a:extLst>
              <a:ext uri="{FF2B5EF4-FFF2-40B4-BE49-F238E27FC236}">
                <a16:creationId xmlns:a16="http://schemas.microsoft.com/office/drawing/2014/main" id="{594F69EA-424B-5511-0843-0508576CD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4501" y="-119240"/>
            <a:ext cx="4229990" cy="422999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10" name="Picture 9" descr="Shape&#10;&#10;Description automatically generated with medium confidence">
            <a:extLst>
              <a:ext uri="{FF2B5EF4-FFF2-40B4-BE49-F238E27FC236}">
                <a16:creationId xmlns:a16="http://schemas.microsoft.com/office/drawing/2014/main" id="{38ADB26F-2D51-44C9-6501-9B04584B3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9665" y="6369935"/>
            <a:ext cx="1900420" cy="361901"/>
          </a:xfrm>
          <a:prstGeom prst="rect">
            <a:avLst/>
          </a:prstGeom>
        </p:spPr>
      </p:pic>
    </p:spTree>
    <p:extLst>
      <p:ext uri="{BB962C8B-B14F-4D97-AF65-F5344CB8AC3E}">
        <p14:creationId xmlns:p14="http://schemas.microsoft.com/office/powerpoint/2010/main" val="535984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78954-F2B8-2C63-5FCA-34005AEF437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148B0-D6E2-8B1B-E39D-891EAC1906EA}"/>
              </a:ext>
            </a:extLst>
          </p:cNvPr>
          <p:cNvSpPr txBox="1"/>
          <p:nvPr/>
        </p:nvSpPr>
        <p:spPr>
          <a:xfrm>
            <a:off x="512737" y="222788"/>
            <a:ext cx="4324026" cy="523220"/>
          </a:xfrm>
          <a:prstGeom prst="rect">
            <a:avLst/>
          </a:prstGeom>
          <a:noFill/>
        </p:spPr>
        <p:txBody>
          <a:bodyPr wrap="square" rtlCol="0">
            <a:spAutoFit/>
          </a:bodyPr>
          <a:lstStyle/>
          <a:p>
            <a:r>
              <a:rPr lang="en-US" sz="2800" b="1">
                <a:solidFill>
                  <a:schemeClr val="bg1"/>
                </a:solidFill>
              </a:rPr>
              <a:t>Mission Planning</a:t>
            </a:r>
          </a:p>
        </p:txBody>
      </p:sp>
      <p:sp>
        <p:nvSpPr>
          <p:cNvPr id="4" name="TextBox 3">
            <a:extLst>
              <a:ext uri="{FF2B5EF4-FFF2-40B4-BE49-F238E27FC236}">
                <a16:creationId xmlns:a16="http://schemas.microsoft.com/office/drawing/2014/main" id="{E7FE1F41-E462-F72B-AE06-90352F48EB78}"/>
              </a:ext>
            </a:extLst>
          </p:cNvPr>
          <p:cNvSpPr txBox="1"/>
          <p:nvPr/>
        </p:nvSpPr>
        <p:spPr>
          <a:xfrm>
            <a:off x="512737" y="946042"/>
            <a:ext cx="4897464" cy="5355312"/>
          </a:xfrm>
          <a:prstGeom prst="rect">
            <a:avLst/>
          </a:prstGeom>
          <a:noFill/>
          <a:ln>
            <a:noFill/>
          </a:ln>
        </p:spPr>
        <p:txBody>
          <a:bodyPr wrap="square" rtlCol="0">
            <a:spAutoFit/>
          </a:bodyPr>
          <a:lstStyle/>
          <a:p>
            <a:r>
              <a:rPr lang="en-US" u="sng">
                <a:solidFill>
                  <a:schemeClr val="bg1"/>
                </a:solidFill>
              </a:rPr>
              <a:t>Research:</a:t>
            </a:r>
          </a:p>
          <a:p>
            <a:endParaRPr lang="en-US">
              <a:solidFill>
                <a:schemeClr val="bg1"/>
              </a:solidFill>
            </a:endParaRPr>
          </a:p>
          <a:p>
            <a:r>
              <a:rPr lang="en-US">
                <a:solidFill>
                  <a:schemeClr val="bg1"/>
                </a:solidFill>
              </a:rPr>
              <a:t>What is an asteroid?</a:t>
            </a:r>
          </a:p>
          <a:p>
            <a:endParaRPr lang="en-US">
              <a:solidFill>
                <a:schemeClr val="bg1"/>
              </a:solidFill>
            </a:endParaRPr>
          </a:p>
          <a:p>
            <a:endParaRPr lang="en-US">
              <a:solidFill>
                <a:schemeClr val="bg1"/>
              </a:solidFill>
            </a:endParaRPr>
          </a:p>
          <a:p>
            <a:r>
              <a:rPr lang="en-US">
                <a:solidFill>
                  <a:schemeClr val="bg1"/>
                </a:solidFill>
              </a:rPr>
              <a:t>How many currently known asteroids are there?</a:t>
            </a:r>
          </a:p>
          <a:p>
            <a:endParaRPr lang="en-US">
              <a:solidFill>
                <a:schemeClr val="bg1"/>
              </a:solidFill>
            </a:endParaRPr>
          </a:p>
          <a:p>
            <a:endParaRPr lang="en-US">
              <a:solidFill>
                <a:schemeClr val="bg1"/>
              </a:solidFill>
            </a:endParaRPr>
          </a:p>
          <a:p>
            <a:endParaRPr lang="en-US">
              <a:solidFill>
                <a:schemeClr val="bg1"/>
              </a:solidFill>
            </a:endParaRPr>
          </a:p>
          <a:p>
            <a:r>
              <a:rPr lang="en-US">
                <a:solidFill>
                  <a:schemeClr val="bg1"/>
                </a:solidFill>
              </a:rPr>
              <a:t>Where do we find most asteroids?</a:t>
            </a:r>
          </a:p>
          <a:p>
            <a:endParaRPr lang="en-US">
              <a:solidFill>
                <a:schemeClr val="bg1"/>
              </a:solidFill>
            </a:endParaRPr>
          </a:p>
          <a:p>
            <a:endParaRPr lang="en-US">
              <a:solidFill>
                <a:schemeClr val="bg1"/>
              </a:solidFill>
            </a:endParaRPr>
          </a:p>
          <a:p>
            <a:endParaRPr lang="en-US">
              <a:solidFill>
                <a:schemeClr val="bg1"/>
              </a:solidFill>
            </a:endParaRPr>
          </a:p>
          <a:p>
            <a:r>
              <a:rPr lang="en-US">
                <a:solidFill>
                  <a:schemeClr val="bg1"/>
                </a:solidFill>
              </a:rPr>
              <a:t>What is the total mass of all asteroids combined?</a:t>
            </a:r>
          </a:p>
          <a:p>
            <a:endParaRPr lang="en-US">
              <a:solidFill>
                <a:schemeClr val="bg1"/>
              </a:solidFill>
            </a:endParaRPr>
          </a:p>
          <a:p>
            <a:endParaRPr lang="en-US">
              <a:solidFill>
                <a:schemeClr val="bg1"/>
              </a:solidFill>
            </a:endParaRPr>
          </a:p>
          <a:p>
            <a:endParaRPr lang="en-US">
              <a:solidFill>
                <a:schemeClr val="bg1"/>
              </a:solidFill>
            </a:endParaRPr>
          </a:p>
        </p:txBody>
      </p:sp>
      <p:sp>
        <p:nvSpPr>
          <p:cNvPr id="5" name="TextBox 4">
            <a:extLst>
              <a:ext uri="{FF2B5EF4-FFF2-40B4-BE49-F238E27FC236}">
                <a16:creationId xmlns:a16="http://schemas.microsoft.com/office/drawing/2014/main" id="{3676A53C-CB61-2D4D-0246-C7C90D369DA1}"/>
              </a:ext>
            </a:extLst>
          </p:cNvPr>
          <p:cNvSpPr txBox="1"/>
          <p:nvPr/>
        </p:nvSpPr>
        <p:spPr>
          <a:xfrm>
            <a:off x="5888926" y="905574"/>
            <a:ext cx="1852047" cy="5355312"/>
          </a:xfrm>
          <a:prstGeom prst="rect">
            <a:avLst/>
          </a:prstGeom>
          <a:noFill/>
          <a:ln>
            <a:solidFill>
              <a:schemeClr val="accent1">
                <a:shade val="50000"/>
              </a:schemeClr>
            </a:solidFill>
          </a:ln>
        </p:spPr>
        <p:txBody>
          <a:bodyPr wrap="square" rtlCol="0">
            <a:spAutoFit/>
          </a:bodyPr>
          <a:lstStyle/>
          <a:p>
            <a:r>
              <a:rPr lang="en-US">
                <a:solidFill>
                  <a:schemeClr val="bg1"/>
                </a:solidFill>
              </a:rPr>
              <a:t>1.</a:t>
            </a: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p:txBody>
      </p:sp>
      <p:sp>
        <p:nvSpPr>
          <p:cNvPr id="6" name="TextBox 5">
            <a:extLst>
              <a:ext uri="{FF2B5EF4-FFF2-40B4-BE49-F238E27FC236}">
                <a16:creationId xmlns:a16="http://schemas.microsoft.com/office/drawing/2014/main" id="{D4E73CF8-51CB-B0E9-D798-3C782FAF9868}"/>
              </a:ext>
            </a:extLst>
          </p:cNvPr>
          <p:cNvSpPr txBox="1"/>
          <p:nvPr/>
        </p:nvSpPr>
        <p:spPr>
          <a:xfrm>
            <a:off x="7881748" y="905574"/>
            <a:ext cx="1852047" cy="5355312"/>
          </a:xfrm>
          <a:prstGeom prst="rect">
            <a:avLst/>
          </a:prstGeom>
          <a:noFill/>
          <a:ln>
            <a:solidFill>
              <a:schemeClr val="accent1">
                <a:shade val="50000"/>
              </a:schemeClr>
            </a:solidFill>
          </a:ln>
        </p:spPr>
        <p:txBody>
          <a:bodyPr wrap="square" rtlCol="0">
            <a:spAutoFit/>
          </a:bodyPr>
          <a:lstStyle/>
          <a:p>
            <a:r>
              <a:rPr lang="en-US">
                <a:solidFill>
                  <a:schemeClr val="bg1"/>
                </a:solidFill>
              </a:rPr>
              <a:t>2.</a:t>
            </a: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p:txBody>
      </p:sp>
      <p:sp>
        <p:nvSpPr>
          <p:cNvPr id="7" name="TextBox 6">
            <a:extLst>
              <a:ext uri="{FF2B5EF4-FFF2-40B4-BE49-F238E27FC236}">
                <a16:creationId xmlns:a16="http://schemas.microsoft.com/office/drawing/2014/main" id="{8BC788B2-091A-098F-CF83-057F3D56ADF5}"/>
              </a:ext>
            </a:extLst>
          </p:cNvPr>
          <p:cNvSpPr txBox="1"/>
          <p:nvPr/>
        </p:nvSpPr>
        <p:spPr>
          <a:xfrm>
            <a:off x="9874570" y="905574"/>
            <a:ext cx="1852047" cy="5355312"/>
          </a:xfrm>
          <a:prstGeom prst="rect">
            <a:avLst/>
          </a:prstGeom>
          <a:noFill/>
          <a:ln>
            <a:solidFill>
              <a:schemeClr val="accent1">
                <a:shade val="50000"/>
              </a:schemeClr>
            </a:solidFill>
          </a:ln>
        </p:spPr>
        <p:txBody>
          <a:bodyPr wrap="square" rtlCol="0">
            <a:spAutoFit/>
          </a:bodyPr>
          <a:lstStyle/>
          <a:p>
            <a:r>
              <a:rPr lang="en-US">
                <a:solidFill>
                  <a:schemeClr val="bg1"/>
                </a:solidFill>
              </a:rPr>
              <a:t>3.</a:t>
            </a: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a:p>
            <a:endParaRPr lang="en-US">
              <a:solidFill>
                <a:schemeClr val="bg1"/>
              </a:solidFill>
            </a:endParaRPr>
          </a:p>
        </p:txBody>
      </p:sp>
      <p:sp>
        <p:nvSpPr>
          <p:cNvPr id="8" name="TextBox 7">
            <a:extLst>
              <a:ext uri="{FF2B5EF4-FFF2-40B4-BE49-F238E27FC236}">
                <a16:creationId xmlns:a16="http://schemas.microsoft.com/office/drawing/2014/main" id="{5DF83073-3417-72BA-246B-FC1C8D5D31A6}"/>
              </a:ext>
            </a:extLst>
          </p:cNvPr>
          <p:cNvSpPr txBox="1"/>
          <p:nvPr/>
        </p:nvSpPr>
        <p:spPr>
          <a:xfrm>
            <a:off x="5993539" y="244960"/>
            <a:ext cx="5498024" cy="646331"/>
          </a:xfrm>
          <a:prstGeom prst="rect">
            <a:avLst/>
          </a:prstGeom>
          <a:noFill/>
        </p:spPr>
        <p:txBody>
          <a:bodyPr wrap="square" rtlCol="0">
            <a:spAutoFit/>
          </a:bodyPr>
          <a:lstStyle/>
          <a:p>
            <a:pPr algn="ctr"/>
            <a:r>
              <a:rPr lang="en-US">
                <a:solidFill>
                  <a:schemeClr val="bg1"/>
                </a:solidFill>
              </a:rPr>
              <a:t>What are the three different types of asteroids and their characteristics? </a:t>
            </a:r>
          </a:p>
        </p:txBody>
      </p:sp>
      <p:pic>
        <p:nvPicPr>
          <p:cNvPr id="9" name="Picture 8" descr="Shape&#10;&#10;Description automatically generated with medium confidence">
            <a:extLst>
              <a:ext uri="{FF2B5EF4-FFF2-40B4-BE49-F238E27FC236}">
                <a16:creationId xmlns:a16="http://schemas.microsoft.com/office/drawing/2014/main" id="{188B428F-D588-C441-50F6-C5185BDF7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9665" y="6369935"/>
            <a:ext cx="1900420" cy="361901"/>
          </a:xfrm>
          <a:prstGeom prst="rect">
            <a:avLst/>
          </a:prstGeom>
        </p:spPr>
      </p:pic>
    </p:spTree>
    <p:extLst>
      <p:ext uri="{BB962C8B-B14F-4D97-AF65-F5344CB8AC3E}">
        <p14:creationId xmlns:p14="http://schemas.microsoft.com/office/powerpoint/2010/main" val="1539530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78954-F2B8-2C63-5FCA-34005AEF437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148B0-D6E2-8B1B-E39D-891EAC1906EA}"/>
              </a:ext>
            </a:extLst>
          </p:cNvPr>
          <p:cNvSpPr txBox="1"/>
          <p:nvPr/>
        </p:nvSpPr>
        <p:spPr>
          <a:xfrm>
            <a:off x="601637" y="340755"/>
            <a:ext cx="4324026" cy="523220"/>
          </a:xfrm>
          <a:prstGeom prst="rect">
            <a:avLst/>
          </a:prstGeom>
          <a:noFill/>
        </p:spPr>
        <p:txBody>
          <a:bodyPr wrap="square" rtlCol="0">
            <a:spAutoFit/>
          </a:bodyPr>
          <a:lstStyle/>
          <a:p>
            <a:r>
              <a:rPr lang="en-US" sz="2800" b="1">
                <a:solidFill>
                  <a:schemeClr val="bg1"/>
                </a:solidFill>
              </a:rPr>
              <a:t>Mission Roles</a:t>
            </a:r>
          </a:p>
        </p:txBody>
      </p:sp>
      <p:pic>
        <p:nvPicPr>
          <p:cNvPr id="9" name="Picture 8" descr="Shape&#10;&#10;Description automatically generated with medium confidence">
            <a:extLst>
              <a:ext uri="{FF2B5EF4-FFF2-40B4-BE49-F238E27FC236}">
                <a16:creationId xmlns:a16="http://schemas.microsoft.com/office/drawing/2014/main" id="{188B428F-D588-C441-50F6-C5185BDF7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9665" y="6369935"/>
            <a:ext cx="1900420" cy="361901"/>
          </a:xfrm>
          <a:prstGeom prst="rect">
            <a:avLst/>
          </a:prstGeom>
        </p:spPr>
      </p:pic>
      <p:graphicFrame>
        <p:nvGraphicFramePr>
          <p:cNvPr id="10" name="Table 10">
            <a:extLst>
              <a:ext uri="{FF2B5EF4-FFF2-40B4-BE49-F238E27FC236}">
                <a16:creationId xmlns:a16="http://schemas.microsoft.com/office/drawing/2014/main" id="{EC90D4CE-614B-D55F-7E62-4DB0A9F8B50E}"/>
              </a:ext>
            </a:extLst>
          </p:cNvPr>
          <p:cNvGraphicFramePr>
            <a:graphicFrameLocks noGrp="1"/>
          </p:cNvGraphicFramePr>
          <p:nvPr>
            <p:extLst>
              <p:ext uri="{D42A27DB-BD31-4B8C-83A1-F6EECF244321}">
                <p14:modId xmlns:p14="http://schemas.microsoft.com/office/powerpoint/2010/main" val="173537155"/>
              </p:ext>
            </p:extLst>
          </p:nvPr>
        </p:nvGraphicFramePr>
        <p:xfrm>
          <a:off x="1093144" y="1053423"/>
          <a:ext cx="9879656" cy="4979754"/>
        </p:xfrm>
        <a:graphic>
          <a:graphicData uri="http://schemas.openxmlformats.org/drawingml/2006/table">
            <a:tbl>
              <a:tblPr firstRow="1" bandRow="1">
                <a:tableStyleId>{073A0DAA-6AF3-43AB-8588-CEC1D06C72B9}</a:tableStyleId>
              </a:tblPr>
              <a:tblGrid>
                <a:gridCol w="5290968">
                  <a:extLst>
                    <a:ext uri="{9D8B030D-6E8A-4147-A177-3AD203B41FA5}">
                      <a16:colId xmlns:a16="http://schemas.microsoft.com/office/drawing/2014/main" val="1846707044"/>
                    </a:ext>
                  </a:extLst>
                </a:gridCol>
                <a:gridCol w="4588688">
                  <a:extLst>
                    <a:ext uri="{9D8B030D-6E8A-4147-A177-3AD203B41FA5}">
                      <a16:colId xmlns:a16="http://schemas.microsoft.com/office/drawing/2014/main" val="3941743914"/>
                    </a:ext>
                  </a:extLst>
                </a:gridCol>
              </a:tblGrid>
              <a:tr h="407754">
                <a:tc>
                  <a:txBody>
                    <a:bodyPr/>
                    <a:lstStyle/>
                    <a:p>
                      <a:r>
                        <a:rPr lang="en-US"/>
                        <a:t>Mission Role</a:t>
                      </a:r>
                    </a:p>
                  </a:txBody>
                  <a:tcPr/>
                </a:tc>
                <a:tc>
                  <a:txBody>
                    <a:bodyPr/>
                    <a:lstStyle/>
                    <a:p>
                      <a:r>
                        <a:rPr lang="en-US"/>
                        <a:t>Person Assigned</a:t>
                      </a:r>
                    </a:p>
                  </a:txBody>
                  <a:tcPr/>
                </a:tc>
                <a:extLst>
                  <a:ext uri="{0D108BD9-81ED-4DB2-BD59-A6C34878D82A}">
                    <a16:rowId xmlns:a16="http://schemas.microsoft.com/office/drawing/2014/main" val="2555792011"/>
                  </a:ext>
                </a:extLst>
              </a:tr>
              <a:tr h="370840">
                <a:tc>
                  <a:txBody>
                    <a:bodyPr/>
                    <a:lstStyle/>
                    <a:p>
                      <a:r>
                        <a:rPr lang="en-US" b="1" u="sng"/>
                        <a:t>Project Manager</a:t>
                      </a:r>
                      <a:endParaRPr lang="en-US" b="1" u="none"/>
                    </a:p>
                    <a:p>
                      <a:r>
                        <a:rPr lang="en-US" u="none"/>
                        <a:t>Group leader to ensure goals of the mission are accomplished</a:t>
                      </a:r>
                      <a:endParaRPr lang="en-US" u="sng"/>
                    </a:p>
                  </a:txBody>
                  <a:tcPr/>
                </a:tc>
                <a:tc>
                  <a:txBody>
                    <a:bodyPr/>
                    <a:lstStyle/>
                    <a:p>
                      <a:endParaRPr lang="en-US"/>
                    </a:p>
                  </a:txBody>
                  <a:tcPr/>
                </a:tc>
                <a:extLst>
                  <a:ext uri="{0D108BD9-81ED-4DB2-BD59-A6C34878D82A}">
                    <a16:rowId xmlns:a16="http://schemas.microsoft.com/office/drawing/2014/main" val="3412095408"/>
                  </a:ext>
                </a:extLst>
              </a:tr>
              <a:tr h="370840">
                <a:tc>
                  <a:txBody>
                    <a:bodyPr/>
                    <a:lstStyle/>
                    <a:p>
                      <a:r>
                        <a:rPr lang="en-US" b="1" u="sng"/>
                        <a:t>Chief Financial Officer </a:t>
                      </a:r>
                    </a:p>
                    <a:p>
                      <a:r>
                        <a:rPr lang="en-US"/>
                        <a:t>Maintains the mission budget</a:t>
                      </a:r>
                    </a:p>
                  </a:txBody>
                  <a:tcPr/>
                </a:tc>
                <a:tc>
                  <a:txBody>
                    <a:bodyPr/>
                    <a:lstStyle/>
                    <a:p>
                      <a:endParaRPr lang="en-US"/>
                    </a:p>
                  </a:txBody>
                  <a:tcPr/>
                </a:tc>
                <a:extLst>
                  <a:ext uri="{0D108BD9-81ED-4DB2-BD59-A6C34878D82A}">
                    <a16:rowId xmlns:a16="http://schemas.microsoft.com/office/drawing/2014/main" val="2412329153"/>
                  </a:ext>
                </a:extLst>
              </a:tr>
              <a:tr h="370840">
                <a:tc>
                  <a:txBody>
                    <a:bodyPr/>
                    <a:lstStyle/>
                    <a:p>
                      <a:r>
                        <a:rPr lang="en-US" b="1" u="sng"/>
                        <a:t>Navigator</a:t>
                      </a:r>
                    </a:p>
                    <a:p>
                      <a:r>
                        <a:rPr lang="en-US" b="0" u="none"/>
                        <a:t>Determines the asteroid route that the spacecraft should travel during the mission</a:t>
                      </a:r>
                    </a:p>
                  </a:txBody>
                  <a:tcPr/>
                </a:tc>
                <a:tc>
                  <a:txBody>
                    <a:bodyPr/>
                    <a:lstStyle/>
                    <a:p>
                      <a:endParaRPr lang="en-US"/>
                    </a:p>
                  </a:txBody>
                  <a:tcPr/>
                </a:tc>
                <a:extLst>
                  <a:ext uri="{0D108BD9-81ED-4DB2-BD59-A6C34878D82A}">
                    <a16:rowId xmlns:a16="http://schemas.microsoft.com/office/drawing/2014/main" val="2333410087"/>
                  </a:ext>
                </a:extLst>
              </a:tr>
              <a:tr h="370840">
                <a:tc>
                  <a:txBody>
                    <a:bodyPr/>
                    <a:lstStyle/>
                    <a:p>
                      <a:r>
                        <a:rPr lang="en-US" b="1" u="sng"/>
                        <a:t>Timekeeper</a:t>
                      </a:r>
                      <a:r>
                        <a:rPr lang="en-US"/>
                        <a:t> (different name)</a:t>
                      </a:r>
                    </a:p>
                    <a:p>
                      <a:r>
                        <a:rPr lang="en-US"/>
                        <a:t>Records the time and location of the spacecraft during the mission</a:t>
                      </a:r>
                    </a:p>
                  </a:txBody>
                  <a:tcPr/>
                </a:tc>
                <a:tc>
                  <a:txBody>
                    <a:bodyPr/>
                    <a:lstStyle/>
                    <a:p>
                      <a:endParaRPr lang="en-US"/>
                    </a:p>
                  </a:txBody>
                  <a:tcPr/>
                </a:tc>
                <a:extLst>
                  <a:ext uri="{0D108BD9-81ED-4DB2-BD59-A6C34878D82A}">
                    <a16:rowId xmlns:a16="http://schemas.microsoft.com/office/drawing/2014/main" val="3908553051"/>
                  </a:ext>
                </a:extLst>
              </a:tr>
              <a:tr h="370840">
                <a:tc>
                  <a:txBody>
                    <a:bodyPr/>
                    <a:lstStyle/>
                    <a:p>
                      <a:r>
                        <a:rPr lang="en-US" b="1" u="sng"/>
                        <a:t>Data Scientist</a:t>
                      </a:r>
                      <a:endParaRPr lang="en-US" b="0" u="none"/>
                    </a:p>
                    <a:p>
                      <a:r>
                        <a:rPr lang="en-US" b="0" u="none"/>
                        <a:t>Analyzes and reports the magnetic field data to the group in order to identify which asteroid(s) should be targeted for mining</a:t>
                      </a:r>
                      <a:endParaRPr lang="en-US" b="1" u="sng"/>
                    </a:p>
                  </a:txBody>
                  <a:tcPr/>
                </a:tc>
                <a:tc>
                  <a:txBody>
                    <a:bodyPr/>
                    <a:lstStyle/>
                    <a:p>
                      <a:endParaRPr lang="en-US"/>
                    </a:p>
                  </a:txBody>
                  <a:tcPr/>
                </a:tc>
                <a:extLst>
                  <a:ext uri="{0D108BD9-81ED-4DB2-BD59-A6C34878D82A}">
                    <a16:rowId xmlns:a16="http://schemas.microsoft.com/office/drawing/2014/main" val="2601822472"/>
                  </a:ext>
                </a:extLst>
              </a:tr>
            </a:tbl>
          </a:graphicData>
        </a:graphic>
      </p:graphicFrame>
    </p:spTree>
    <p:extLst>
      <p:ext uri="{BB962C8B-B14F-4D97-AF65-F5344CB8AC3E}">
        <p14:creationId xmlns:p14="http://schemas.microsoft.com/office/powerpoint/2010/main" val="1872206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78954-F2B8-2C63-5FCA-34005AEF437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148B0-D6E2-8B1B-E39D-891EAC1906EA}"/>
              </a:ext>
            </a:extLst>
          </p:cNvPr>
          <p:cNvSpPr txBox="1"/>
          <p:nvPr/>
        </p:nvSpPr>
        <p:spPr>
          <a:xfrm>
            <a:off x="507786" y="197677"/>
            <a:ext cx="3418878" cy="523220"/>
          </a:xfrm>
          <a:prstGeom prst="rect">
            <a:avLst/>
          </a:prstGeom>
          <a:noFill/>
        </p:spPr>
        <p:txBody>
          <a:bodyPr wrap="square" lIns="91440" tIns="45720" rIns="91440" bIns="45720" rtlCol="0" anchor="t">
            <a:spAutoFit/>
          </a:bodyPr>
          <a:lstStyle/>
          <a:p>
            <a:r>
              <a:rPr lang="en-US" sz="2800" b="1">
                <a:solidFill>
                  <a:schemeClr val="bg1"/>
                </a:solidFill>
              </a:rPr>
              <a:t>Mission Finances</a:t>
            </a:r>
          </a:p>
        </p:txBody>
      </p:sp>
      <p:sp>
        <p:nvSpPr>
          <p:cNvPr id="4" name="TextBox 3">
            <a:extLst>
              <a:ext uri="{FF2B5EF4-FFF2-40B4-BE49-F238E27FC236}">
                <a16:creationId xmlns:a16="http://schemas.microsoft.com/office/drawing/2014/main" id="{E7FE1F41-E462-F72B-AE06-90352F48EB78}"/>
              </a:ext>
            </a:extLst>
          </p:cNvPr>
          <p:cNvSpPr txBox="1"/>
          <p:nvPr/>
        </p:nvSpPr>
        <p:spPr>
          <a:xfrm>
            <a:off x="507786" y="918574"/>
            <a:ext cx="6788257" cy="5632311"/>
          </a:xfrm>
          <a:prstGeom prst="rect">
            <a:avLst/>
          </a:prstGeom>
          <a:noFill/>
          <a:ln>
            <a:noFill/>
          </a:ln>
        </p:spPr>
        <p:txBody>
          <a:bodyPr wrap="square" rtlCol="0">
            <a:spAutoFit/>
          </a:bodyPr>
          <a:lstStyle/>
          <a:p>
            <a:r>
              <a:rPr lang="en-US" u="sng">
                <a:solidFill>
                  <a:schemeClr val="bg1"/>
                </a:solidFill>
              </a:rPr>
              <a:t>Scouting</a:t>
            </a:r>
          </a:p>
          <a:p>
            <a:r>
              <a:rPr lang="en-US" i="1">
                <a:solidFill>
                  <a:schemeClr val="bg1"/>
                </a:solidFill>
              </a:rPr>
              <a:t>As a team, your group will need to sketch out the asteroid belt and plan a path that your “spacecraft” will take to determine which asteroids may have the most ore. To help with identification, each asteroid has a name in fine print that can only be seen with binoculars from “Earth”. Seeing their names will help your “spacecraft” navigate their pathway through the asteroid belt for a successful mission</a:t>
            </a:r>
          </a:p>
          <a:p>
            <a:endParaRPr lang="en-US" i="1">
              <a:solidFill>
                <a:schemeClr val="bg1"/>
              </a:solidFill>
            </a:endParaRPr>
          </a:p>
          <a:p>
            <a:pPr marL="285750" indent="-285750">
              <a:buFont typeface="Arial" panose="020B0604020202020204" pitchFamily="34" charset="0"/>
              <a:buChar char="•"/>
            </a:pPr>
            <a:r>
              <a:rPr lang="en-US">
                <a:solidFill>
                  <a:schemeClr val="bg1"/>
                </a:solidFill>
              </a:rPr>
              <a:t>The mission team cannot pass the “Earth” line on the floor designated by the mission project manager.</a:t>
            </a:r>
          </a:p>
          <a:p>
            <a:pPr marL="285750" indent="-285750">
              <a:buFont typeface="Arial" panose="020B0604020202020204" pitchFamily="34" charset="0"/>
              <a:buChar char="•"/>
            </a:pPr>
            <a:r>
              <a:rPr lang="en-US">
                <a:solidFill>
                  <a:schemeClr val="bg1"/>
                </a:solidFill>
              </a:rPr>
              <a:t>Only the designated “spacecraft” person will be able to leave Earth to fly the planned mission through the asteroid belt.</a:t>
            </a:r>
          </a:p>
          <a:p>
            <a:pPr marL="285750" indent="-285750">
              <a:buFont typeface="Arial" panose="020B0604020202020204" pitchFamily="34" charset="0"/>
              <a:buChar char="•"/>
            </a:pPr>
            <a:r>
              <a:rPr lang="en-US">
                <a:solidFill>
                  <a:schemeClr val="bg1"/>
                </a:solidFill>
              </a:rPr>
              <a:t>Using your mission planner, sketch out the asteroid region</a:t>
            </a:r>
          </a:p>
          <a:p>
            <a:pPr marL="285750" indent="-285750">
              <a:buFont typeface="Arial" panose="020B0604020202020204" pitchFamily="34" charset="0"/>
              <a:buChar char="•"/>
            </a:pPr>
            <a:r>
              <a:rPr lang="en-US">
                <a:solidFill>
                  <a:schemeClr val="bg1"/>
                </a:solidFill>
              </a:rPr>
              <a:t>For a fee of $5,000,000 you can use the “Telescope” (binoculars) to make observations of the asteroids in your region. You will only have three minutes to utilize the telescope.</a:t>
            </a:r>
          </a:p>
          <a:p>
            <a:endParaRPr lang="en-US">
              <a:solidFill>
                <a:schemeClr val="bg1"/>
              </a:solidFill>
            </a:endParaRPr>
          </a:p>
        </p:txBody>
      </p:sp>
      <p:graphicFrame>
        <p:nvGraphicFramePr>
          <p:cNvPr id="5" name="Table 4">
            <a:extLst>
              <a:ext uri="{FF2B5EF4-FFF2-40B4-BE49-F238E27FC236}">
                <a16:creationId xmlns:a16="http://schemas.microsoft.com/office/drawing/2014/main" id="{C6F30202-54F5-3CB7-529D-A4BCDE2A3368}"/>
              </a:ext>
            </a:extLst>
          </p:cNvPr>
          <p:cNvGraphicFramePr>
            <a:graphicFrameLocks noGrp="1"/>
          </p:cNvGraphicFramePr>
          <p:nvPr>
            <p:extLst>
              <p:ext uri="{D42A27DB-BD31-4B8C-83A1-F6EECF244321}">
                <p14:modId xmlns:p14="http://schemas.microsoft.com/office/powerpoint/2010/main" val="1784220869"/>
              </p:ext>
            </p:extLst>
          </p:nvPr>
        </p:nvGraphicFramePr>
        <p:xfrm>
          <a:off x="7619958" y="1633663"/>
          <a:ext cx="4032227" cy="2111270"/>
        </p:xfrm>
        <a:graphic>
          <a:graphicData uri="http://schemas.openxmlformats.org/drawingml/2006/table">
            <a:tbl>
              <a:tblPr/>
              <a:tblGrid>
                <a:gridCol w="2505832">
                  <a:extLst>
                    <a:ext uri="{9D8B030D-6E8A-4147-A177-3AD203B41FA5}">
                      <a16:colId xmlns:a16="http://schemas.microsoft.com/office/drawing/2014/main" val="3342716257"/>
                    </a:ext>
                  </a:extLst>
                </a:gridCol>
                <a:gridCol w="1526395">
                  <a:extLst>
                    <a:ext uri="{9D8B030D-6E8A-4147-A177-3AD203B41FA5}">
                      <a16:colId xmlns:a16="http://schemas.microsoft.com/office/drawing/2014/main" val="2594565829"/>
                    </a:ext>
                  </a:extLst>
                </a:gridCol>
              </a:tblGrid>
              <a:tr h="469684">
                <a:tc>
                  <a:txBody>
                    <a:bodyPr/>
                    <a:lstStyle/>
                    <a:p>
                      <a:pPr algn="ctr" fontAlgn="base"/>
                      <a:r>
                        <a:rPr lang="en-US" sz="2400" b="1" i="0">
                          <a:solidFill>
                            <a:srgbClr val="FFFFFF"/>
                          </a:solidFill>
                          <a:effectLst/>
                          <a:latin typeface="Calibri"/>
                        </a:rPr>
                        <a:t>Item​</a:t>
                      </a:r>
                    </a:p>
                  </a:txBody>
                  <a:tcPr marL="62954" marR="62954" marT="31477" marB="3147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5869" cap="flat" cmpd="sng" algn="ctr">
                      <a:solidFill>
                        <a:srgbClr val="000000"/>
                      </a:solidFill>
                      <a:prstDash val="solid"/>
                      <a:round/>
                      <a:headEnd type="none" w="med" len="med"/>
                      <a:tailEnd type="none" w="med" len="med"/>
                    </a:lnB>
                    <a:solidFill>
                      <a:srgbClr val="000000"/>
                    </a:solidFill>
                  </a:tcPr>
                </a:tc>
                <a:tc>
                  <a:txBody>
                    <a:bodyPr/>
                    <a:lstStyle/>
                    <a:p>
                      <a:pPr algn="ctr" fontAlgn="base"/>
                      <a:r>
                        <a:rPr lang="en-US" sz="2400" b="1" i="0">
                          <a:solidFill>
                            <a:srgbClr val="FFFFFF"/>
                          </a:solidFill>
                          <a:effectLst/>
                          <a:latin typeface="Calibri"/>
                        </a:rPr>
                        <a:t>Cost</a:t>
                      </a:r>
                    </a:p>
                  </a:txBody>
                  <a:tcPr marL="62954" marR="62954" marT="31477" marB="3147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5869"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901212531"/>
                  </a:ext>
                </a:extLst>
              </a:tr>
              <a:tr h="379142">
                <a:tc>
                  <a:txBody>
                    <a:bodyPr/>
                    <a:lstStyle/>
                    <a:p>
                      <a:pPr algn="l" fontAlgn="auto"/>
                      <a:r>
                        <a:rPr lang="en-US" sz="800" b="0" i="0">
                          <a:solidFill>
                            <a:srgbClr val="000000"/>
                          </a:solidFill>
                          <a:effectLst/>
                          <a:latin typeface="Calibri"/>
                        </a:rPr>
                        <a:t>​</a:t>
                      </a:r>
                    </a:p>
                  </a:txBody>
                  <a:tcPr marL="62954" marR="62954" marT="31477" marB="31477">
                    <a:lnL w="15869" cap="flat" cmpd="sng" algn="ctr">
                      <a:solidFill>
                        <a:srgbClr val="000000"/>
                      </a:solidFill>
                      <a:prstDash val="solid"/>
                      <a:round/>
                      <a:headEnd type="none" w="med" len="med"/>
                      <a:tailEnd type="none" w="med" len="med"/>
                    </a:lnL>
                    <a:lnR w="15869" cap="flat" cmpd="sng" algn="ctr">
                      <a:solidFill>
                        <a:srgbClr val="000000"/>
                      </a:solidFill>
                      <a:prstDash val="solid"/>
                      <a:round/>
                      <a:headEnd type="none" w="med" len="med"/>
                      <a:tailEnd type="none" w="med" len="med"/>
                    </a:lnR>
                    <a:lnT w="15869" cap="flat" cmpd="sng" algn="ctr">
                      <a:solidFill>
                        <a:srgbClr val="000000"/>
                      </a:solidFill>
                      <a:prstDash val="solid"/>
                      <a:round/>
                      <a:headEnd type="none" w="med" len="med"/>
                      <a:tailEnd type="none" w="med" len="med"/>
                    </a:lnT>
                    <a:lnB w="15869" cap="flat" cmpd="sng" algn="ctr">
                      <a:solidFill>
                        <a:srgbClr val="000000"/>
                      </a:solidFill>
                      <a:prstDash val="solid"/>
                      <a:round/>
                      <a:headEnd type="none" w="med" len="med"/>
                      <a:tailEnd type="none" w="med" len="med"/>
                    </a:lnB>
                    <a:solidFill>
                      <a:srgbClr val="E7E7E7"/>
                    </a:solidFill>
                  </a:tcPr>
                </a:tc>
                <a:tc>
                  <a:txBody>
                    <a:bodyPr/>
                    <a:lstStyle/>
                    <a:p>
                      <a:pPr algn="l" fontAlgn="auto"/>
                      <a:r>
                        <a:rPr lang="en-US" sz="800" b="0" i="0">
                          <a:solidFill>
                            <a:srgbClr val="000000"/>
                          </a:solidFill>
                          <a:effectLst/>
                          <a:latin typeface="Calibri"/>
                        </a:rPr>
                        <a:t>​</a:t>
                      </a:r>
                    </a:p>
                  </a:txBody>
                  <a:tcPr marL="62954" marR="62954" marT="31477" marB="31477">
                    <a:lnL w="15869" cap="flat" cmpd="sng" algn="ctr">
                      <a:solidFill>
                        <a:srgbClr val="000000"/>
                      </a:solidFill>
                      <a:prstDash val="solid"/>
                      <a:round/>
                      <a:headEnd type="none" w="med" len="med"/>
                      <a:tailEnd type="none" w="med" len="med"/>
                    </a:lnL>
                    <a:lnR w="15869" cap="flat" cmpd="sng" algn="ctr">
                      <a:solidFill>
                        <a:srgbClr val="000000"/>
                      </a:solidFill>
                      <a:prstDash val="solid"/>
                      <a:round/>
                      <a:headEnd type="none" w="med" len="med"/>
                      <a:tailEnd type="none" w="med" len="med"/>
                    </a:lnR>
                    <a:lnT w="15869" cap="flat" cmpd="sng" algn="ctr">
                      <a:solidFill>
                        <a:srgbClr val="000000"/>
                      </a:solidFill>
                      <a:prstDash val="solid"/>
                      <a:round/>
                      <a:headEnd type="none" w="med" len="med"/>
                      <a:tailEnd type="none" w="med" len="med"/>
                    </a:lnT>
                    <a:lnB w="15869"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425949471"/>
                  </a:ext>
                </a:extLst>
              </a:tr>
              <a:tr h="379142">
                <a:tc>
                  <a:txBody>
                    <a:bodyPr/>
                    <a:lstStyle/>
                    <a:p>
                      <a:pPr algn="l" fontAlgn="auto"/>
                      <a:r>
                        <a:rPr lang="en-US" sz="800" b="0" i="0">
                          <a:solidFill>
                            <a:srgbClr val="000000"/>
                          </a:solidFill>
                          <a:effectLst/>
                          <a:latin typeface="Calibri"/>
                        </a:rPr>
                        <a:t>​</a:t>
                      </a:r>
                    </a:p>
                  </a:txBody>
                  <a:tcPr marL="62954" marR="62954" marT="31477" marB="31477">
                    <a:lnL w="15869" cap="flat" cmpd="sng" algn="ctr">
                      <a:solidFill>
                        <a:srgbClr val="000000"/>
                      </a:solidFill>
                      <a:prstDash val="solid"/>
                      <a:round/>
                      <a:headEnd type="none" w="med" len="med"/>
                      <a:tailEnd type="none" w="med" len="med"/>
                    </a:lnL>
                    <a:lnR w="15869" cap="flat" cmpd="sng" algn="ctr">
                      <a:solidFill>
                        <a:srgbClr val="000000"/>
                      </a:solidFill>
                      <a:prstDash val="solid"/>
                      <a:round/>
                      <a:headEnd type="none" w="med" len="med"/>
                      <a:tailEnd type="none" w="med" len="med"/>
                    </a:lnR>
                    <a:lnT w="15869" cap="flat" cmpd="sng" algn="ctr">
                      <a:solidFill>
                        <a:srgbClr val="000000"/>
                      </a:solidFill>
                      <a:prstDash val="solid"/>
                      <a:round/>
                      <a:headEnd type="none" w="med" len="med"/>
                      <a:tailEnd type="none" w="med" len="med"/>
                    </a:lnT>
                    <a:lnB w="15869" cap="flat" cmpd="sng" algn="ctr">
                      <a:solidFill>
                        <a:srgbClr val="000000"/>
                      </a:solidFill>
                      <a:prstDash val="solid"/>
                      <a:round/>
                      <a:headEnd type="none" w="med" len="med"/>
                      <a:tailEnd type="none" w="med" len="med"/>
                    </a:lnB>
                    <a:solidFill>
                      <a:srgbClr val="FFFFFF"/>
                    </a:solidFill>
                  </a:tcPr>
                </a:tc>
                <a:tc>
                  <a:txBody>
                    <a:bodyPr/>
                    <a:lstStyle/>
                    <a:p>
                      <a:pPr algn="l" fontAlgn="auto"/>
                      <a:r>
                        <a:rPr lang="en-US" sz="800" b="0" i="0">
                          <a:solidFill>
                            <a:srgbClr val="000000"/>
                          </a:solidFill>
                          <a:effectLst/>
                          <a:latin typeface="Calibri"/>
                        </a:rPr>
                        <a:t>​</a:t>
                      </a:r>
                    </a:p>
                  </a:txBody>
                  <a:tcPr marL="62954" marR="62954" marT="31477" marB="31477">
                    <a:lnL w="15869" cap="flat" cmpd="sng" algn="ctr">
                      <a:solidFill>
                        <a:srgbClr val="000000"/>
                      </a:solidFill>
                      <a:prstDash val="solid"/>
                      <a:round/>
                      <a:headEnd type="none" w="med" len="med"/>
                      <a:tailEnd type="none" w="med" len="med"/>
                    </a:lnL>
                    <a:lnR w="15869" cap="flat" cmpd="sng" algn="ctr">
                      <a:solidFill>
                        <a:srgbClr val="000000"/>
                      </a:solidFill>
                      <a:prstDash val="solid"/>
                      <a:round/>
                      <a:headEnd type="none" w="med" len="med"/>
                      <a:tailEnd type="none" w="med" len="med"/>
                    </a:lnR>
                    <a:lnT w="15869" cap="flat" cmpd="sng" algn="ctr">
                      <a:solidFill>
                        <a:srgbClr val="000000"/>
                      </a:solidFill>
                      <a:prstDash val="solid"/>
                      <a:round/>
                      <a:headEnd type="none" w="med" len="med"/>
                      <a:tailEnd type="none" w="med" len="med"/>
                    </a:lnT>
                    <a:lnB w="1586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29217301"/>
                  </a:ext>
                </a:extLst>
              </a:tr>
              <a:tr h="379142">
                <a:tc>
                  <a:txBody>
                    <a:bodyPr/>
                    <a:lstStyle/>
                    <a:p>
                      <a:pPr algn="l" fontAlgn="auto"/>
                      <a:r>
                        <a:rPr lang="en-US" sz="800" b="0" i="0">
                          <a:solidFill>
                            <a:srgbClr val="000000"/>
                          </a:solidFill>
                          <a:effectLst/>
                          <a:latin typeface="Calibri"/>
                        </a:rPr>
                        <a:t>​</a:t>
                      </a:r>
                    </a:p>
                  </a:txBody>
                  <a:tcPr marL="62954" marR="62954" marT="31477" marB="31477">
                    <a:lnL w="15869" cap="flat" cmpd="sng" algn="ctr">
                      <a:solidFill>
                        <a:srgbClr val="000000"/>
                      </a:solidFill>
                      <a:prstDash val="solid"/>
                      <a:round/>
                      <a:headEnd type="none" w="med" len="med"/>
                      <a:tailEnd type="none" w="med" len="med"/>
                    </a:lnL>
                    <a:lnR w="15869" cap="flat" cmpd="sng" algn="ctr">
                      <a:solidFill>
                        <a:srgbClr val="000000"/>
                      </a:solidFill>
                      <a:prstDash val="solid"/>
                      <a:round/>
                      <a:headEnd type="none" w="med" len="med"/>
                      <a:tailEnd type="none" w="med" len="med"/>
                    </a:lnR>
                    <a:lnT w="15869" cap="flat" cmpd="sng" algn="ctr">
                      <a:solidFill>
                        <a:srgbClr val="000000"/>
                      </a:solidFill>
                      <a:prstDash val="solid"/>
                      <a:round/>
                      <a:headEnd type="none" w="med" len="med"/>
                      <a:tailEnd type="none" w="med" len="med"/>
                    </a:lnT>
                    <a:lnB w="15869" cap="flat" cmpd="sng" algn="ctr">
                      <a:solidFill>
                        <a:srgbClr val="000000"/>
                      </a:solidFill>
                      <a:prstDash val="solid"/>
                      <a:round/>
                      <a:headEnd type="none" w="med" len="med"/>
                      <a:tailEnd type="none" w="med" len="med"/>
                    </a:lnB>
                    <a:solidFill>
                      <a:srgbClr val="E7E7E7"/>
                    </a:solidFill>
                  </a:tcPr>
                </a:tc>
                <a:tc>
                  <a:txBody>
                    <a:bodyPr/>
                    <a:lstStyle/>
                    <a:p>
                      <a:pPr algn="l" fontAlgn="auto"/>
                      <a:r>
                        <a:rPr lang="en-US" sz="800" b="0" i="0">
                          <a:solidFill>
                            <a:srgbClr val="000000"/>
                          </a:solidFill>
                          <a:effectLst/>
                          <a:latin typeface="Calibri"/>
                        </a:rPr>
                        <a:t>​</a:t>
                      </a:r>
                    </a:p>
                  </a:txBody>
                  <a:tcPr marL="62954" marR="62954" marT="31477" marB="31477">
                    <a:lnL w="15869" cap="flat" cmpd="sng" algn="ctr">
                      <a:solidFill>
                        <a:srgbClr val="000000"/>
                      </a:solidFill>
                      <a:prstDash val="solid"/>
                      <a:round/>
                      <a:headEnd type="none" w="med" len="med"/>
                      <a:tailEnd type="none" w="med" len="med"/>
                    </a:lnL>
                    <a:lnR w="15869" cap="flat" cmpd="sng" algn="ctr">
                      <a:solidFill>
                        <a:srgbClr val="000000"/>
                      </a:solidFill>
                      <a:prstDash val="solid"/>
                      <a:round/>
                      <a:headEnd type="none" w="med" len="med"/>
                      <a:tailEnd type="none" w="med" len="med"/>
                    </a:lnR>
                    <a:lnT w="15869" cap="flat" cmpd="sng" algn="ctr">
                      <a:solidFill>
                        <a:srgbClr val="000000"/>
                      </a:solidFill>
                      <a:prstDash val="solid"/>
                      <a:round/>
                      <a:headEnd type="none" w="med" len="med"/>
                      <a:tailEnd type="none" w="med" len="med"/>
                    </a:lnT>
                    <a:lnB w="15869"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3214807060"/>
                  </a:ext>
                </a:extLst>
              </a:tr>
              <a:tr h="504160">
                <a:tc gridSpan="2">
                  <a:txBody>
                    <a:bodyPr/>
                    <a:lstStyle/>
                    <a:p>
                      <a:pPr algn="l" fontAlgn="base"/>
                      <a:r>
                        <a:rPr lang="en-US" sz="2800" b="1" i="0">
                          <a:solidFill>
                            <a:srgbClr val="000000"/>
                          </a:solidFill>
                          <a:effectLst/>
                          <a:latin typeface="Calibri"/>
                        </a:rPr>
                        <a:t>Mission Total</a:t>
                      </a:r>
                      <a:r>
                        <a:rPr lang="en-US" sz="2800" b="0" i="0">
                          <a:solidFill>
                            <a:srgbClr val="000000"/>
                          </a:solidFill>
                          <a:effectLst/>
                          <a:latin typeface="Calibri"/>
                        </a:rPr>
                        <a:t>​</a:t>
                      </a:r>
                    </a:p>
                  </a:txBody>
                  <a:tcPr marL="62954" marR="62954" marT="31477" marB="31477">
                    <a:lnL w="15869" cap="flat" cmpd="sng" algn="ctr">
                      <a:solidFill>
                        <a:srgbClr val="000000"/>
                      </a:solidFill>
                      <a:prstDash val="solid"/>
                      <a:round/>
                      <a:headEnd type="none" w="med" len="med"/>
                      <a:tailEnd type="none" w="med" len="med"/>
                    </a:lnL>
                    <a:lnR w="15869" cap="flat" cmpd="sng" algn="ctr">
                      <a:solidFill>
                        <a:srgbClr val="000000"/>
                      </a:solidFill>
                      <a:prstDash val="solid"/>
                      <a:round/>
                      <a:headEnd type="none" w="med" len="med"/>
                      <a:tailEnd type="none" w="med" len="med"/>
                    </a:lnR>
                    <a:lnT w="15869" cap="flat" cmpd="sng" algn="ctr">
                      <a:solidFill>
                        <a:srgbClr val="000000"/>
                      </a:solidFill>
                      <a:prstDash val="solid"/>
                      <a:round/>
                      <a:headEnd type="none" w="med" len="med"/>
                      <a:tailEnd type="none" w="med" len="med"/>
                    </a:lnT>
                    <a:lnB w="15869" cap="flat" cmpd="sng" algn="ctr">
                      <a:solidFill>
                        <a:srgbClr val="000000"/>
                      </a:solidFill>
                      <a:prstDash val="solid"/>
                      <a:round/>
                      <a:headEnd type="none" w="med" len="med"/>
                      <a:tailEnd type="none" w="med" len="med"/>
                    </a:lnB>
                    <a:solidFill>
                      <a:srgbClr val="E7E7E7"/>
                    </a:solidFill>
                  </a:tcPr>
                </a:tc>
                <a:tc hMerge="1">
                  <a:txBody>
                    <a:bodyPr/>
                    <a:lstStyle/>
                    <a:p>
                      <a:endParaRPr lang="en-US"/>
                    </a:p>
                  </a:txBody>
                  <a:tcPr/>
                </a:tc>
                <a:extLst>
                  <a:ext uri="{0D108BD9-81ED-4DB2-BD59-A6C34878D82A}">
                    <a16:rowId xmlns:a16="http://schemas.microsoft.com/office/drawing/2014/main" val="1479140660"/>
                  </a:ext>
                </a:extLst>
              </a:tr>
            </a:tbl>
          </a:graphicData>
        </a:graphic>
      </p:graphicFrame>
      <p:sp>
        <p:nvSpPr>
          <p:cNvPr id="6" name="Rectangle 1">
            <a:extLst>
              <a:ext uri="{FF2B5EF4-FFF2-40B4-BE49-F238E27FC236}">
                <a16:creationId xmlns:a16="http://schemas.microsoft.com/office/drawing/2014/main" id="{0468E5AE-9720-6917-04F0-97769DDF1672}"/>
              </a:ext>
            </a:extLst>
          </p:cNvPr>
          <p:cNvSpPr>
            <a:spLocks noChangeArrowheads="1"/>
          </p:cNvSpPr>
          <p:nvPr/>
        </p:nvSpPr>
        <p:spPr bwMode="auto">
          <a:xfrm>
            <a:off x="8826285" y="18484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E923DDC8-037A-5E92-0DF9-9A8FBD1D0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9665" y="6369935"/>
            <a:ext cx="1900420" cy="361901"/>
          </a:xfrm>
          <a:prstGeom prst="rect">
            <a:avLst/>
          </a:prstGeom>
        </p:spPr>
      </p:pic>
      <p:sp>
        <p:nvSpPr>
          <p:cNvPr id="8" name="TextBox 7">
            <a:extLst>
              <a:ext uri="{FF2B5EF4-FFF2-40B4-BE49-F238E27FC236}">
                <a16:creationId xmlns:a16="http://schemas.microsoft.com/office/drawing/2014/main" id="{AD5434F0-BDC9-0C8B-1466-E0FF5C511788}"/>
              </a:ext>
            </a:extLst>
          </p:cNvPr>
          <p:cNvSpPr txBox="1"/>
          <p:nvPr/>
        </p:nvSpPr>
        <p:spPr>
          <a:xfrm>
            <a:off x="8021292" y="923678"/>
            <a:ext cx="3418878" cy="523220"/>
          </a:xfrm>
          <a:prstGeom prst="rect">
            <a:avLst/>
          </a:prstGeom>
          <a:noFill/>
        </p:spPr>
        <p:txBody>
          <a:bodyPr wrap="square" rtlCol="0">
            <a:spAutoFit/>
          </a:bodyPr>
          <a:lstStyle/>
          <a:p>
            <a:r>
              <a:rPr lang="en-US" sz="2800" b="1">
                <a:solidFill>
                  <a:schemeClr val="bg1"/>
                </a:solidFill>
              </a:rPr>
              <a:t>Mission Budget</a:t>
            </a:r>
          </a:p>
        </p:txBody>
      </p:sp>
      <p:pic>
        <p:nvPicPr>
          <p:cNvPr id="9" name="Picture 9">
            <a:extLst>
              <a:ext uri="{FF2B5EF4-FFF2-40B4-BE49-F238E27FC236}">
                <a16:creationId xmlns:a16="http://schemas.microsoft.com/office/drawing/2014/main" id="{59572336-3250-DC7F-34A4-63881BAFD3B8}"/>
              </a:ext>
            </a:extLst>
          </p:cNvPr>
          <p:cNvPicPr>
            <a:picLocks noChangeAspect="1"/>
          </p:cNvPicPr>
          <p:nvPr/>
        </p:nvPicPr>
        <p:blipFill>
          <a:blip r:embed="rId3"/>
          <a:stretch>
            <a:fillRect/>
          </a:stretch>
        </p:blipFill>
        <p:spPr>
          <a:xfrm>
            <a:off x="8368748" y="4078909"/>
            <a:ext cx="2743200" cy="2057400"/>
          </a:xfrm>
          <a:prstGeom prst="rect">
            <a:avLst/>
          </a:prstGeom>
        </p:spPr>
      </p:pic>
    </p:spTree>
    <p:extLst>
      <p:ext uri="{BB962C8B-B14F-4D97-AF65-F5344CB8AC3E}">
        <p14:creationId xmlns:p14="http://schemas.microsoft.com/office/powerpoint/2010/main" val="2937317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78954-F2B8-2C63-5FCA-34005AEF437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148B0-D6E2-8B1B-E39D-891EAC1906EA}"/>
              </a:ext>
            </a:extLst>
          </p:cNvPr>
          <p:cNvSpPr txBox="1"/>
          <p:nvPr/>
        </p:nvSpPr>
        <p:spPr>
          <a:xfrm>
            <a:off x="500036" y="159288"/>
            <a:ext cx="5804115" cy="523220"/>
          </a:xfrm>
          <a:prstGeom prst="rect">
            <a:avLst/>
          </a:prstGeom>
          <a:noFill/>
        </p:spPr>
        <p:txBody>
          <a:bodyPr wrap="square" lIns="91440" tIns="45720" rIns="91440" bIns="45720" rtlCol="0" anchor="t">
            <a:spAutoFit/>
          </a:bodyPr>
          <a:lstStyle/>
          <a:p>
            <a:r>
              <a:rPr lang="en-US" sz="2800" b="1">
                <a:solidFill>
                  <a:schemeClr val="bg1"/>
                </a:solidFill>
              </a:rPr>
              <a:t>Mission Technology</a:t>
            </a:r>
          </a:p>
        </p:txBody>
      </p:sp>
      <p:sp>
        <p:nvSpPr>
          <p:cNvPr id="4" name="TextBox 3">
            <a:extLst>
              <a:ext uri="{FF2B5EF4-FFF2-40B4-BE49-F238E27FC236}">
                <a16:creationId xmlns:a16="http://schemas.microsoft.com/office/drawing/2014/main" id="{E7FE1F41-E462-F72B-AE06-90352F48EB78}"/>
              </a:ext>
            </a:extLst>
          </p:cNvPr>
          <p:cNvSpPr txBox="1"/>
          <p:nvPr/>
        </p:nvSpPr>
        <p:spPr>
          <a:xfrm>
            <a:off x="500036" y="677406"/>
            <a:ext cx="10079064" cy="2308324"/>
          </a:xfrm>
          <a:prstGeom prst="rect">
            <a:avLst/>
          </a:prstGeom>
          <a:noFill/>
          <a:ln>
            <a:noFill/>
          </a:ln>
        </p:spPr>
        <p:txBody>
          <a:bodyPr wrap="square" rtlCol="0">
            <a:spAutoFit/>
          </a:bodyPr>
          <a:lstStyle/>
          <a:p>
            <a:r>
              <a:rPr lang="en-US" u="sng" err="1">
                <a:solidFill>
                  <a:schemeClr val="bg1"/>
                </a:solidFill>
              </a:rPr>
              <a:t>PocketLab</a:t>
            </a:r>
            <a:endParaRPr lang="en-US" u="sng">
              <a:solidFill>
                <a:schemeClr val="bg1"/>
              </a:solidFill>
            </a:endParaRPr>
          </a:p>
          <a:p>
            <a:pPr marL="342900" indent="-342900">
              <a:buFont typeface="+mj-lt"/>
              <a:buAutoNum type="arabicPeriod"/>
            </a:pPr>
            <a:r>
              <a:rPr lang="en-US">
                <a:solidFill>
                  <a:schemeClr val="bg1"/>
                </a:solidFill>
              </a:rPr>
              <a:t>To use your </a:t>
            </a:r>
            <a:r>
              <a:rPr lang="en-US" err="1">
                <a:solidFill>
                  <a:schemeClr val="bg1"/>
                </a:solidFill>
              </a:rPr>
              <a:t>PocketLab</a:t>
            </a:r>
            <a:r>
              <a:rPr lang="en-US">
                <a:solidFill>
                  <a:schemeClr val="bg1"/>
                </a:solidFill>
              </a:rPr>
              <a:t> Sensor push the button on top to turn it on. When the light is blinking you will know that it is on.</a:t>
            </a:r>
          </a:p>
          <a:p>
            <a:pPr marL="342900" indent="-342900">
              <a:buFont typeface="+mj-lt"/>
              <a:buAutoNum type="arabicPeriod"/>
            </a:pPr>
            <a:r>
              <a:rPr lang="en-US">
                <a:solidFill>
                  <a:schemeClr val="bg1"/>
                </a:solidFill>
              </a:rPr>
              <a:t>Click “Connect A </a:t>
            </a:r>
            <a:r>
              <a:rPr lang="en-US" err="1">
                <a:solidFill>
                  <a:schemeClr val="bg1"/>
                </a:solidFill>
              </a:rPr>
              <a:t>PocketLab</a:t>
            </a:r>
            <a:r>
              <a:rPr lang="en-US">
                <a:solidFill>
                  <a:schemeClr val="bg1"/>
                </a:solidFill>
              </a:rPr>
              <a:t>” and select the correct device.</a:t>
            </a:r>
          </a:p>
          <a:p>
            <a:pPr marL="342900" indent="-342900">
              <a:buFont typeface="+mj-lt"/>
              <a:buAutoNum type="arabicPeriod"/>
            </a:pPr>
            <a:r>
              <a:rPr lang="en-US">
                <a:solidFill>
                  <a:schemeClr val="bg1"/>
                </a:solidFill>
              </a:rPr>
              <a:t>Click on the “Graph” button in the top right-hand corner. Turn off “Acceleration” and turn on “Magnetic Field Magnitude”.</a:t>
            </a:r>
          </a:p>
          <a:p>
            <a:pPr marL="342900" indent="-342900">
              <a:buFont typeface="+mj-lt"/>
              <a:buAutoNum type="arabicPeriod"/>
            </a:pPr>
            <a:r>
              <a:rPr lang="en-US">
                <a:solidFill>
                  <a:schemeClr val="bg1"/>
                </a:solidFill>
              </a:rPr>
              <a:t>Click record when you are ready to acquire data.</a:t>
            </a:r>
          </a:p>
          <a:p>
            <a:pPr marL="342900" indent="-342900">
              <a:buFont typeface="+mj-lt"/>
              <a:buAutoNum type="arabicPeriod"/>
            </a:pPr>
            <a:endParaRPr lang="en-US">
              <a:solidFill>
                <a:schemeClr val="bg1"/>
              </a:solidFill>
            </a:endParaRPr>
          </a:p>
        </p:txBody>
      </p:sp>
      <p:sp>
        <p:nvSpPr>
          <p:cNvPr id="5" name="AutoShape 2">
            <a:extLst>
              <a:ext uri="{FF2B5EF4-FFF2-40B4-BE49-F238E27FC236}">
                <a16:creationId xmlns:a16="http://schemas.microsoft.com/office/drawing/2014/main" id="{6FCFF01D-3BD0-D6DF-1D15-5822E9D2ABD3}"/>
              </a:ext>
            </a:extLst>
          </p:cNvPr>
          <p:cNvSpPr>
            <a:spLocks noChangeAspect="1" noChangeArrowheads="1"/>
          </p:cNvSpPr>
          <p:nvPr/>
        </p:nvSpPr>
        <p:spPr bwMode="auto">
          <a:xfrm>
            <a:off x="5943599" y="3276599"/>
            <a:ext cx="1047427" cy="10474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427EB1AD-5674-6E17-2740-7C6BEF561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456" y="2732983"/>
            <a:ext cx="4793190" cy="3429000"/>
          </a:xfrm>
          <a:prstGeom prst="rect">
            <a:avLst/>
          </a:prstGeom>
        </p:spPr>
      </p:pic>
      <p:pic>
        <p:nvPicPr>
          <p:cNvPr id="8" name="Picture 7" descr="Chart, line chart&#10;&#10;Description automatically generated">
            <a:extLst>
              <a:ext uri="{FF2B5EF4-FFF2-40B4-BE49-F238E27FC236}">
                <a16:creationId xmlns:a16="http://schemas.microsoft.com/office/drawing/2014/main" id="{5C8AEAD5-9D27-9BC8-4A2F-A0EDEA72D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366" y="2732983"/>
            <a:ext cx="6110628" cy="369011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19B00C18-56B4-DC41-2803-D7BF44F44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9665" y="6369935"/>
            <a:ext cx="1900420" cy="361901"/>
          </a:xfrm>
          <a:prstGeom prst="rect">
            <a:avLst/>
          </a:prstGeom>
        </p:spPr>
      </p:pic>
    </p:spTree>
    <p:extLst>
      <p:ext uri="{BB962C8B-B14F-4D97-AF65-F5344CB8AC3E}">
        <p14:creationId xmlns:p14="http://schemas.microsoft.com/office/powerpoint/2010/main" val="4033463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78954-F2B8-2C63-5FCA-34005AEF437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148B0-D6E2-8B1B-E39D-891EAC1906EA}"/>
              </a:ext>
            </a:extLst>
          </p:cNvPr>
          <p:cNvSpPr txBox="1"/>
          <p:nvPr/>
        </p:nvSpPr>
        <p:spPr>
          <a:xfrm>
            <a:off x="291885" y="190050"/>
            <a:ext cx="5804115" cy="523220"/>
          </a:xfrm>
          <a:prstGeom prst="rect">
            <a:avLst/>
          </a:prstGeom>
          <a:noFill/>
        </p:spPr>
        <p:txBody>
          <a:bodyPr wrap="square" rtlCol="0">
            <a:spAutoFit/>
          </a:bodyPr>
          <a:lstStyle/>
          <a:p>
            <a:r>
              <a:rPr lang="en-US" sz="2800" b="1">
                <a:solidFill>
                  <a:schemeClr val="bg1"/>
                </a:solidFill>
              </a:rPr>
              <a:t>Mission Planning</a:t>
            </a:r>
          </a:p>
        </p:txBody>
      </p:sp>
      <p:sp>
        <p:nvSpPr>
          <p:cNvPr id="4" name="TextBox 3">
            <a:extLst>
              <a:ext uri="{FF2B5EF4-FFF2-40B4-BE49-F238E27FC236}">
                <a16:creationId xmlns:a16="http://schemas.microsoft.com/office/drawing/2014/main" id="{E7FE1F41-E462-F72B-AE06-90352F48EB78}"/>
              </a:ext>
            </a:extLst>
          </p:cNvPr>
          <p:cNvSpPr txBox="1"/>
          <p:nvPr/>
        </p:nvSpPr>
        <p:spPr>
          <a:xfrm>
            <a:off x="327469" y="764421"/>
            <a:ext cx="11329260" cy="1754326"/>
          </a:xfrm>
          <a:prstGeom prst="rect">
            <a:avLst/>
          </a:prstGeom>
          <a:noFill/>
          <a:ln>
            <a:noFill/>
          </a:ln>
        </p:spPr>
        <p:txBody>
          <a:bodyPr wrap="square" rtlCol="0">
            <a:spAutoFit/>
          </a:bodyPr>
          <a:lstStyle/>
          <a:p>
            <a:r>
              <a:rPr lang="en-US" u="sng">
                <a:solidFill>
                  <a:schemeClr val="bg1"/>
                </a:solidFill>
              </a:rPr>
              <a:t>Plan your trajectory</a:t>
            </a:r>
          </a:p>
          <a:p>
            <a:r>
              <a:rPr lang="en-US" i="1">
                <a:solidFill>
                  <a:schemeClr val="bg1"/>
                </a:solidFill>
              </a:rPr>
              <a:t>In the space below, sketch out the asteroid belt that you see and plan a path for your ”spacecraft” to survey using the Magnetic Field Magnitude sensor. Once your path is set, you cannot change it once your spacecraft has entered the asteroid belt. However, you can take data notes on it during the mission.</a:t>
            </a:r>
          </a:p>
          <a:p>
            <a:endParaRPr lang="en-US">
              <a:solidFill>
                <a:schemeClr val="bg1"/>
              </a:solidFill>
            </a:endParaRPr>
          </a:p>
          <a:p>
            <a:endParaRPr lang="en-US">
              <a:solidFill>
                <a:schemeClr val="bg1"/>
              </a:solidFill>
            </a:endParaRPr>
          </a:p>
        </p:txBody>
      </p:sp>
      <p:sp>
        <p:nvSpPr>
          <p:cNvPr id="5" name="AutoShape 2">
            <a:extLst>
              <a:ext uri="{FF2B5EF4-FFF2-40B4-BE49-F238E27FC236}">
                <a16:creationId xmlns:a16="http://schemas.microsoft.com/office/drawing/2014/main" id="{6FCFF01D-3BD0-D6DF-1D15-5822E9D2ABD3}"/>
              </a:ext>
            </a:extLst>
          </p:cNvPr>
          <p:cNvSpPr>
            <a:spLocks noChangeAspect="1" noChangeArrowheads="1"/>
          </p:cNvSpPr>
          <p:nvPr/>
        </p:nvSpPr>
        <p:spPr bwMode="auto">
          <a:xfrm>
            <a:off x="5943599" y="3276599"/>
            <a:ext cx="1047427" cy="10474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Shape&#10;&#10;Description automatically generated with medium confidence">
            <a:extLst>
              <a:ext uri="{FF2B5EF4-FFF2-40B4-BE49-F238E27FC236}">
                <a16:creationId xmlns:a16="http://schemas.microsoft.com/office/drawing/2014/main" id="{3645769F-D6BA-3A46-15C1-8AA351139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9665" y="6369935"/>
            <a:ext cx="1900420" cy="361901"/>
          </a:xfrm>
          <a:prstGeom prst="rect">
            <a:avLst/>
          </a:prstGeom>
        </p:spPr>
      </p:pic>
      <p:sp>
        <p:nvSpPr>
          <p:cNvPr id="10" name="TextBox 9">
            <a:extLst>
              <a:ext uri="{FF2B5EF4-FFF2-40B4-BE49-F238E27FC236}">
                <a16:creationId xmlns:a16="http://schemas.microsoft.com/office/drawing/2014/main" id="{A821208A-3F16-23DF-7965-265421235EAC}"/>
              </a:ext>
            </a:extLst>
          </p:cNvPr>
          <p:cNvSpPr txBox="1"/>
          <p:nvPr/>
        </p:nvSpPr>
        <p:spPr>
          <a:xfrm>
            <a:off x="327469" y="2107706"/>
            <a:ext cx="11537062" cy="4136065"/>
          </a:xfrm>
          <a:prstGeom prst="rect">
            <a:avLst/>
          </a:prstGeom>
          <a:noFill/>
          <a:ln w="19050">
            <a:solidFill>
              <a:schemeClr val="accent1">
                <a:shade val="50000"/>
              </a:schemeClr>
            </a:solidFill>
          </a:ln>
        </p:spPr>
        <p:txBody>
          <a:bodyPr wrap="square" rtlCol="0">
            <a:spAutoFit/>
          </a:bodyPr>
          <a:lstStyle/>
          <a:p>
            <a:endParaRPr lang="en-US"/>
          </a:p>
        </p:txBody>
      </p:sp>
    </p:spTree>
    <p:extLst>
      <p:ext uri="{BB962C8B-B14F-4D97-AF65-F5344CB8AC3E}">
        <p14:creationId xmlns:p14="http://schemas.microsoft.com/office/powerpoint/2010/main" val="2256114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78954-F2B8-2C63-5FCA-34005AEF4373}"/>
              </a:ext>
            </a:extLst>
          </p:cNvPr>
          <p:cNvSpPr/>
          <p:nvPr/>
        </p:nvSpPr>
        <p:spPr>
          <a:xfrm>
            <a:off x="0" y="-1270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148B0-D6E2-8B1B-E39D-891EAC1906EA}"/>
              </a:ext>
            </a:extLst>
          </p:cNvPr>
          <p:cNvSpPr txBox="1"/>
          <p:nvPr/>
        </p:nvSpPr>
        <p:spPr>
          <a:xfrm>
            <a:off x="329985" y="190050"/>
            <a:ext cx="5804115" cy="523220"/>
          </a:xfrm>
          <a:prstGeom prst="rect">
            <a:avLst/>
          </a:prstGeom>
          <a:noFill/>
        </p:spPr>
        <p:txBody>
          <a:bodyPr wrap="square" rtlCol="0">
            <a:spAutoFit/>
          </a:bodyPr>
          <a:lstStyle/>
          <a:p>
            <a:r>
              <a:rPr lang="en-US" sz="2800" b="1">
                <a:solidFill>
                  <a:schemeClr val="bg1"/>
                </a:solidFill>
              </a:rPr>
              <a:t>Data Recording</a:t>
            </a:r>
          </a:p>
        </p:txBody>
      </p:sp>
      <p:sp>
        <p:nvSpPr>
          <p:cNvPr id="4" name="TextBox 3">
            <a:extLst>
              <a:ext uri="{FF2B5EF4-FFF2-40B4-BE49-F238E27FC236}">
                <a16:creationId xmlns:a16="http://schemas.microsoft.com/office/drawing/2014/main" id="{E7FE1F41-E462-F72B-AE06-90352F48EB78}"/>
              </a:ext>
            </a:extLst>
          </p:cNvPr>
          <p:cNvSpPr txBox="1"/>
          <p:nvPr/>
        </p:nvSpPr>
        <p:spPr>
          <a:xfrm>
            <a:off x="327469" y="764421"/>
            <a:ext cx="11329260" cy="1754326"/>
          </a:xfrm>
          <a:prstGeom prst="rect">
            <a:avLst/>
          </a:prstGeom>
          <a:noFill/>
          <a:ln>
            <a:noFill/>
          </a:ln>
        </p:spPr>
        <p:txBody>
          <a:bodyPr wrap="square" rtlCol="0">
            <a:spAutoFit/>
          </a:bodyPr>
          <a:lstStyle/>
          <a:p>
            <a:r>
              <a:rPr lang="en-US" u="sng">
                <a:solidFill>
                  <a:schemeClr val="bg1"/>
                </a:solidFill>
              </a:rPr>
              <a:t>Flight Path Data</a:t>
            </a:r>
          </a:p>
          <a:p>
            <a:r>
              <a:rPr lang="en-US" i="1">
                <a:solidFill>
                  <a:schemeClr val="bg1"/>
                </a:solidFill>
              </a:rPr>
              <a:t>In the chart below, record the asteroid name, time you surveyed the asteroid, and the magnetic field reading. These units are measured in </a:t>
            </a:r>
            <a:r>
              <a:rPr lang="en-US" b="0" i="0">
                <a:solidFill>
                  <a:srgbClr val="040C28"/>
                </a:solidFill>
                <a:effectLst/>
                <a:latin typeface="Google Sans"/>
              </a:rPr>
              <a:t>µT </a:t>
            </a:r>
            <a:r>
              <a:rPr lang="en-US" b="0" i="1">
                <a:solidFill>
                  <a:srgbClr val="040C28"/>
                </a:solidFill>
                <a:effectLst/>
              </a:rPr>
              <a:t>which stands for micro tesla. A Tesla is the SI unit used to measure the strength of magnetic fields.</a:t>
            </a:r>
            <a:endParaRPr lang="en-US" i="1">
              <a:solidFill>
                <a:schemeClr val="bg1"/>
              </a:solidFill>
            </a:endParaRPr>
          </a:p>
          <a:p>
            <a:endParaRPr lang="en-US">
              <a:solidFill>
                <a:schemeClr val="bg1"/>
              </a:solidFill>
            </a:endParaRPr>
          </a:p>
          <a:p>
            <a:endParaRPr lang="en-US">
              <a:solidFill>
                <a:schemeClr val="bg1"/>
              </a:solidFill>
            </a:endParaRPr>
          </a:p>
        </p:txBody>
      </p:sp>
      <p:sp>
        <p:nvSpPr>
          <p:cNvPr id="5" name="AutoShape 2">
            <a:extLst>
              <a:ext uri="{FF2B5EF4-FFF2-40B4-BE49-F238E27FC236}">
                <a16:creationId xmlns:a16="http://schemas.microsoft.com/office/drawing/2014/main" id="{6FCFF01D-3BD0-D6DF-1D15-5822E9D2ABD3}"/>
              </a:ext>
            </a:extLst>
          </p:cNvPr>
          <p:cNvSpPr>
            <a:spLocks noChangeAspect="1" noChangeArrowheads="1"/>
          </p:cNvSpPr>
          <p:nvPr/>
        </p:nvSpPr>
        <p:spPr bwMode="auto">
          <a:xfrm>
            <a:off x="5943599" y="3276599"/>
            <a:ext cx="1047427" cy="10474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Shape&#10;&#10;Description automatically generated with medium confidence">
            <a:extLst>
              <a:ext uri="{FF2B5EF4-FFF2-40B4-BE49-F238E27FC236}">
                <a16:creationId xmlns:a16="http://schemas.microsoft.com/office/drawing/2014/main" id="{3645769F-D6BA-3A46-15C1-8AA351139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9665" y="6369935"/>
            <a:ext cx="1900420" cy="361901"/>
          </a:xfrm>
          <a:prstGeom prst="rect">
            <a:avLst/>
          </a:prstGeom>
        </p:spPr>
      </p:pic>
      <p:graphicFrame>
        <p:nvGraphicFramePr>
          <p:cNvPr id="6" name="Table 6">
            <a:extLst>
              <a:ext uri="{FF2B5EF4-FFF2-40B4-BE49-F238E27FC236}">
                <a16:creationId xmlns:a16="http://schemas.microsoft.com/office/drawing/2014/main" id="{F4417A04-68DA-8F14-9C78-2AC71F60E618}"/>
              </a:ext>
            </a:extLst>
          </p:cNvPr>
          <p:cNvGraphicFramePr>
            <a:graphicFrameLocks noGrp="1"/>
          </p:cNvGraphicFramePr>
          <p:nvPr>
            <p:extLst>
              <p:ext uri="{D42A27DB-BD31-4B8C-83A1-F6EECF244321}">
                <p14:modId xmlns:p14="http://schemas.microsoft.com/office/powerpoint/2010/main" val="634095840"/>
              </p:ext>
            </p:extLst>
          </p:nvPr>
        </p:nvGraphicFramePr>
        <p:xfrm>
          <a:off x="1412383" y="2115939"/>
          <a:ext cx="9159431" cy="3977640"/>
        </p:xfrm>
        <a:graphic>
          <a:graphicData uri="http://schemas.openxmlformats.org/drawingml/2006/table">
            <a:tbl>
              <a:tblPr firstRow="1" bandRow="1">
                <a:tableStyleId>{93296810-A885-4BE3-A3E7-6D5BEEA58F35}</a:tableStyleId>
              </a:tblPr>
              <a:tblGrid>
                <a:gridCol w="2858410">
                  <a:extLst>
                    <a:ext uri="{9D8B030D-6E8A-4147-A177-3AD203B41FA5}">
                      <a16:colId xmlns:a16="http://schemas.microsoft.com/office/drawing/2014/main" val="1328359082"/>
                    </a:ext>
                  </a:extLst>
                </a:gridCol>
                <a:gridCol w="3026544">
                  <a:extLst>
                    <a:ext uri="{9D8B030D-6E8A-4147-A177-3AD203B41FA5}">
                      <a16:colId xmlns:a16="http://schemas.microsoft.com/office/drawing/2014/main" val="3324143712"/>
                    </a:ext>
                  </a:extLst>
                </a:gridCol>
                <a:gridCol w="3274477">
                  <a:extLst>
                    <a:ext uri="{9D8B030D-6E8A-4147-A177-3AD203B41FA5}">
                      <a16:colId xmlns:a16="http://schemas.microsoft.com/office/drawing/2014/main" val="2186366110"/>
                    </a:ext>
                  </a:extLst>
                </a:gridCol>
              </a:tblGrid>
              <a:tr h="370840">
                <a:tc>
                  <a:txBody>
                    <a:bodyPr/>
                    <a:lstStyle/>
                    <a:p>
                      <a:r>
                        <a:rPr lang="en-US"/>
                        <a:t>Asteroid Name</a:t>
                      </a:r>
                    </a:p>
                  </a:txBody>
                  <a:tcPr/>
                </a:tc>
                <a:tc>
                  <a:txBody>
                    <a:bodyPr/>
                    <a:lstStyle/>
                    <a:p>
                      <a:pPr algn="ctr"/>
                      <a:r>
                        <a:rPr lang="en-US"/>
                        <a:t>Time Stamp at Asteroid</a:t>
                      </a:r>
                    </a:p>
                    <a:p>
                      <a:pPr algn="ctr"/>
                      <a:r>
                        <a:rPr lang="en-US"/>
                        <a:t>(Seconds)</a:t>
                      </a:r>
                    </a:p>
                  </a:txBody>
                  <a:tcPr/>
                </a:tc>
                <a:tc>
                  <a:txBody>
                    <a:bodyPr/>
                    <a:lstStyle/>
                    <a:p>
                      <a:pPr algn="ctr"/>
                      <a:r>
                        <a:rPr lang="en-US"/>
                        <a:t>Magnetic Field Reading</a:t>
                      </a:r>
                    </a:p>
                    <a:p>
                      <a:pPr algn="ctr"/>
                      <a:r>
                        <a:rPr lang="en-US"/>
                        <a:t>(</a:t>
                      </a:r>
                      <a:r>
                        <a:rPr lang="en-US" b="1" i="0">
                          <a:solidFill>
                            <a:schemeClr val="tx1"/>
                          </a:solidFill>
                          <a:effectLst/>
                          <a:latin typeface="+mn-lt"/>
                        </a:rPr>
                        <a:t>µT)</a:t>
                      </a:r>
                      <a:endParaRPr lang="en-US" b="1">
                        <a:solidFill>
                          <a:schemeClr val="tx1"/>
                        </a:solidFill>
                        <a:latin typeface="+mn-lt"/>
                      </a:endParaRPr>
                    </a:p>
                  </a:txBody>
                  <a:tcPr/>
                </a:tc>
                <a:extLst>
                  <a:ext uri="{0D108BD9-81ED-4DB2-BD59-A6C34878D82A}">
                    <a16:rowId xmlns:a16="http://schemas.microsoft.com/office/drawing/2014/main" val="4101451811"/>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34905373"/>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15223706"/>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34911421"/>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04523082"/>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12271448"/>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2624807"/>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37069750"/>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58984761"/>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98077608"/>
                  </a:ext>
                </a:extLst>
              </a:tr>
            </a:tbl>
          </a:graphicData>
        </a:graphic>
      </p:graphicFrame>
    </p:spTree>
    <p:extLst>
      <p:ext uri="{BB962C8B-B14F-4D97-AF65-F5344CB8AC3E}">
        <p14:creationId xmlns:p14="http://schemas.microsoft.com/office/powerpoint/2010/main" val="1342388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78954-F2B8-2C63-5FCA-34005AEF437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148B0-D6E2-8B1B-E39D-891EAC1906EA}"/>
              </a:ext>
            </a:extLst>
          </p:cNvPr>
          <p:cNvSpPr txBox="1"/>
          <p:nvPr/>
        </p:nvSpPr>
        <p:spPr>
          <a:xfrm>
            <a:off x="342685" y="202750"/>
            <a:ext cx="5804115" cy="523220"/>
          </a:xfrm>
          <a:prstGeom prst="rect">
            <a:avLst/>
          </a:prstGeom>
          <a:noFill/>
        </p:spPr>
        <p:txBody>
          <a:bodyPr wrap="square" lIns="91440" tIns="45720" rIns="91440" bIns="45720" rtlCol="0" anchor="t">
            <a:spAutoFit/>
          </a:bodyPr>
          <a:lstStyle/>
          <a:p>
            <a:r>
              <a:rPr lang="en-US" sz="2800" b="1">
                <a:solidFill>
                  <a:schemeClr val="bg1"/>
                </a:solidFill>
              </a:rPr>
              <a:t>Mission Review</a:t>
            </a:r>
          </a:p>
        </p:txBody>
      </p:sp>
      <p:sp>
        <p:nvSpPr>
          <p:cNvPr id="4" name="TextBox 3">
            <a:extLst>
              <a:ext uri="{FF2B5EF4-FFF2-40B4-BE49-F238E27FC236}">
                <a16:creationId xmlns:a16="http://schemas.microsoft.com/office/drawing/2014/main" id="{E7FE1F41-E462-F72B-AE06-90352F48EB78}"/>
              </a:ext>
            </a:extLst>
          </p:cNvPr>
          <p:cNvSpPr txBox="1"/>
          <p:nvPr/>
        </p:nvSpPr>
        <p:spPr>
          <a:xfrm>
            <a:off x="327469" y="764421"/>
            <a:ext cx="11329260" cy="1200329"/>
          </a:xfrm>
          <a:prstGeom prst="rect">
            <a:avLst/>
          </a:prstGeom>
          <a:noFill/>
          <a:ln>
            <a:noFill/>
          </a:ln>
        </p:spPr>
        <p:txBody>
          <a:bodyPr wrap="square" rtlCol="0">
            <a:spAutoFit/>
          </a:bodyPr>
          <a:lstStyle/>
          <a:p>
            <a:r>
              <a:rPr lang="en-US" u="sng">
                <a:solidFill>
                  <a:schemeClr val="bg1"/>
                </a:solidFill>
              </a:rPr>
              <a:t>Asteroid Mission Selection</a:t>
            </a:r>
            <a:endParaRPr lang="en-US">
              <a:solidFill>
                <a:schemeClr val="bg1"/>
              </a:solidFill>
            </a:endParaRPr>
          </a:p>
          <a:p>
            <a:r>
              <a:rPr lang="en-US" i="1">
                <a:solidFill>
                  <a:schemeClr val="bg1"/>
                </a:solidFill>
              </a:rPr>
              <a:t>Now that your mission is complete, rate your top three targets for asteroid mining and give a detailed answer why using the data you acquired during the mission.</a:t>
            </a:r>
            <a:endParaRPr lang="en-US">
              <a:solidFill>
                <a:schemeClr val="bg1"/>
              </a:solidFill>
            </a:endParaRPr>
          </a:p>
          <a:p>
            <a:endParaRPr lang="en-US">
              <a:solidFill>
                <a:schemeClr val="bg1"/>
              </a:solidFill>
            </a:endParaRPr>
          </a:p>
        </p:txBody>
      </p:sp>
      <p:sp>
        <p:nvSpPr>
          <p:cNvPr id="5" name="AutoShape 2">
            <a:extLst>
              <a:ext uri="{FF2B5EF4-FFF2-40B4-BE49-F238E27FC236}">
                <a16:creationId xmlns:a16="http://schemas.microsoft.com/office/drawing/2014/main" id="{6FCFF01D-3BD0-D6DF-1D15-5822E9D2ABD3}"/>
              </a:ext>
            </a:extLst>
          </p:cNvPr>
          <p:cNvSpPr>
            <a:spLocks noChangeAspect="1" noChangeArrowheads="1"/>
          </p:cNvSpPr>
          <p:nvPr/>
        </p:nvSpPr>
        <p:spPr bwMode="auto">
          <a:xfrm>
            <a:off x="5943599" y="3276599"/>
            <a:ext cx="1047427" cy="10474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Shape&#10;&#10;Description automatically generated with medium confidence">
            <a:extLst>
              <a:ext uri="{FF2B5EF4-FFF2-40B4-BE49-F238E27FC236}">
                <a16:creationId xmlns:a16="http://schemas.microsoft.com/office/drawing/2014/main" id="{3645769F-D6BA-3A46-15C1-8AA351139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9665" y="6369935"/>
            <a:ext cx="1900420" cy="361901"/>
          </a:xfrm>
          <a:prstGeom prst="rect">
            <a:avLst/>
          </a:prstGeom>
        </p:spPr>
      </p:pic>
      <p:graphicFrame>
        <p:nvGraphicFramePr>
          <p:cNvPr id="6" name="Table 6">
            <a:extLst>
              <a:ext uri="{FF2B5EF4-FFF2-40B4-BE49-F238E27FC236}">
                <a16:creationId xmlns:a16="http://schemas.microsoft.com/office/drawing/2014/main" id="{549FDE3D-405C-6D7E-6F56-7D04BB274A0D}"/>
              </a:ext>
            </a:extLst>
          </p:cNvPr>
          <p:cNvGraphicFramePr>
            <a:graphicFrameLocks noGrp="1"/>
          </p:cNvGraphicFramePr>
          <p:nvPr>
            <p:extLst>
              <p:ext uri="{D42A27DB-BD31-4B8C-83A1-F6EECF244321}">
                <p14:modId xmlns:p14="http://schemas.microsoft.com/office/powerpoint/2010/main" val="3467804556"/>
              </p:ext>
            </p:extLst>
          </p:nvPr>
        </p:nvGraphicFramePr>
        <p:xfrm>
          <a:off x="437116" y="1766718"/>
          <a:ext cx="11219613" cy="4455160"/>
        </p:xfrm>
        <a:graphic>
          <a:graphicData uri="http://schemas.openxmlformats.org/drawingml/2006/table">
            <a:tbl>
              <a:tblPr firstRow="1" bandRow="1">
                <a:tableStyleId>{E8B1032C-EA38-4F05-BA0D-38AFFFC7BED3}</a:tableStyleId>
              </a:tblPr>
              <a:tblGrid>
                <a:gridCol w="3739871">
                  <a:extLst>
                    <a:ext uri="{9D8B030D-6E8A-4147-A177-3AD203B41FA5}">
                      <a16:colId xmlns:a16="http://schemas.microsoft.com/office/drawing/2014/main" val="1602471030"/>
                    </a:ext>
                  </a:extLst>
                </a:gridCol>
                <a:gridCol w="3739871">
                  <a:extLst>
                    <a:ext uri="{9D8B030D-6E8A-4147-A177-3AD203B41FA5}">
                      <a16:colId xmlns:a16="http://schemas.microsoft.com/office/drawing/2014/main" val="3880085185"/>
                    </a:ext>
                  </a:extLst>
                </a:gridCol>
                <a:gridCol w="3739871">
                  <a:extLst>
                    <a:ext uri="{9D8B030D-6E8A-4147-A177-3AD203B41FA5}">
                      <a16:colId xmlns:a16="http://schemas.microsoft.com/office/drawing/2014/main" val="1962166855"/>
                    </a:ext>
                  </a:extLst>
                </a:gridCol>
              </a:tblGrid>
              <a:tr h="370840">
                <a:tc>
                  <a:txBody>
                    <a:bodyPr/>
                    <a:lstStyle/>
                    <a:p>
                      <a:pPr algn="ctr"/>
                      <a:r>
                        <a:rPr lang="en-US"/>
                        <a:t>Asteroid 1</a:t>
                      </a:r>
                    </a:p>
                  </a:txBody>
                  <a:tcPr>
                    <a:solidFill>
                      <a:schemeClr val="bg1"/>
                    </a:solidFill>
                  </a:tcPr>
                </a:tc>
                <a:tc>
                  <a:txBody>
                    <a:bodyPr/>
                    <a:lstStyle/>
                    <a:p>
                      <a:pPr algn="ctr"/>
                      <a:r>
                        <a:rPr lang="en-US"/>
                        <a:t>Asteroid 2</a:t>
                      </a:r>
                    </a:p>
                  </a:txBody>
                  <a:tcPr>
                    <a:solidFill>
                      <a:schemeClr val="bg1"/>
                    </a:solidFill>
                  </a:tcPr>
                </a:tc>
                <a:tc>
                  <a:txBody>
                    <a:bodyPr/>
                    <a:lstStyle/>
                    <a:p>
                      <a:pPr algn="ctr"/>
                      <a:r>
                        <a:rPr lang="en-US"/>
                        <a:t>Asteroid 3</a:t>
                      </a:r>
                    </a:p>
                  </a:txBody>
                  <a:tcPr>
                    <a:solidFill>
                      <a:schemeClr val="bg1"/>
                    </a:solidFill>
                  </a:tcPr>
                </a:tc>
                <a:extLst>
                  <a:ext uri="{0D108BD9-81ED-4DB2-BD59-A6C34878D82A}">
                    <a16:rowId xmlns:a16="http://schemas.microsoft.com/office/drawing/2014/main" val="4008566701"/>
                  </a:ext>
                </a:extLst>
              </a:tr>
              <a:tr h="370840">
                <a:tc>
                  <a:txBody>
                    <a:bodyPr/>
                    <a:lstStyle/>
                    <a:p>
                      <a:r>
                        <a:rPr lang="en-US" sz="1400">
                          <a:solidFill>
                            <a:schemeClr val="bg1"/>
                          </a:solidFill>
                        </a:rPr>
                        <a:t>Claim, Evidence, Reasoning:</a:t>
                      </a: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p>
                      <a:endParaRPr lang="en-US" sz="140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Claim, Evidence, Reasoning:</a:t>
                      </a:r>
                    </a:p>
                    <a:p>
                      <a:endParaRPr lang="en-US" sz="1400"/>
                    </a:p>
                    <a:p>
                      <a:endParaRPr lang="en-US"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rPr>
                        <a:t>Claim, Evidence, Reasoning:</a:t>
                      </a:r>
                    </a:p>
                    <a:p>
                      <a:endParaRPr lang="en-US" sz="1400"/>
                    </a:p>
                  </a:txBody>
                  <a:tcPr/>
                </a:tc>
                <a:extLst>
                  <a:ext uri="{0D108BD9-81ED-4DB2-BD59-A6C34878D82A}">
                    <a16:rowId xmlns:a16="http://schemas.microsoft.com/office/drawing/2014/main" val="1369233873"/>
                  </a:ext>
                </a:extLst>
              </a:tr>
              <a:tr h="370840">
                <a:tc>
                  <a:txBody>
                    <a:bodyPr/>
                    <a:lstStyle/>
                    <a:p>
                      <a:r>
                        <a:rPr lang="en-US" sz="1600">
                          <a:solidFill>
                            <a:schemeClr val="bg1"/>
                          </a:solidFill>
                        </a:rPr>
                        <a:t>Actual Value: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rPr>
                        <a:t>Actual Value:</a:t>
                      </a:r>
                    </a:p>
                    <a:p>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rPr>
                        <a:t>Actual Value:</a:t>
                      </a:r>
                    </a:p>
                    <a:p>
                      <a:endParaRPr lang="en-US" sz="1600"/>
                    </a:p>
                  </a:txBody>
                  <a:tcPr/>
                </a:tc>
                <a:extLst>
                  <a:ext uri="{0D108BD9-81ED-4DB2-BD59-A6C34878D82A}">
                    <a16:rowId xmlns:a16="http://schemas.microsoft.com/office/drawing/2014/main" val="2264156384"/>
                  </a:ext>
                </a:extLst>
              </a:tr>
            </a:tbl>
          </a:graphicData>
        </a:graphic>
      </p:graphicFrame>
    </p:spTree>
    <p:extLst>
      <p:ext uri="{BB962C8B-B14F-4D97-AF65-F5344CB8AC3E}">
        <p14:creationId xmlns:p14="http://schemas.microsoft.com/office/powerpoint/2010/main" val="1704249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78954-F2B8-2C63-5FCA-34005AEF437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148B0-D6E2-8B1B-E39D-891EAC1906EA}"/>
              </a:ext>
            </a:extLst>
          </p:cNvPr>
          <p:cNvSpPr txBox="1"/>
          <p:nvPr/>
        </p:nvSpPr>
        <p:spPr>
          <a:xfrm>
            <a:off x="342685" y="177350"/>
            <a:ext cx="5804115" cy="523220"/>
          </a:xfrm>
          <a:prstGeom prst="rect">
            <a:avLst/>
          </a:prstGeom>
          <a:noFill/>
        </p:spPr>
        <p:txBody>
          <a:bodyPr wrap="square" lIns="91440" tIns="45720" rIns="91440" bIns="45720" rtlCol="0" anchor="t">
            <a:spAutoFit/>
          </a:bodyPr>
          <a:lstStyle/>
          <a:p>
            <a:r>
              <a:rPr lang="en-US" sz="2800" b="1">
                <a:solidFill>
                  <a:schemeClr val="bg1"/>
                </a:solidFill>
              </a:rPr>
              <a:t>Mission Report</a:t>
            </a:r>
          </a:p>
        </p:txBody>
      </p:sp>
      <p:sp>
        <p:nvSpPr>
          <p:cNvPr id="4" name="TextBox 3">
            <a:extLst>
              <a:ext uri="{FF2B5EF4-FFF2-40B4-BE49-F238E27FC236}">
                <a16:creationId xmlns:a16="http://schemas.microsoft.com/office/drawing/2014/main" id="{E7FE1F41-E462-F72B-AE06-90352F48EB78}"/>
              </a:ext>
            </a:extLst>
          </p:cNvPr>
          <p:cNvSpPr txBox="1"/>
          <p:nvPr/>
        </p:nvSpPr>
        <p:spPr>
          <a:xfrm>
            <a:off x="370000" y="858938"/>
            <a:ext cx="5286522" cy="3970318"/>
          </a:xfrm>
          <a:prstGeom prst="rect">
            <a:avLst/>
          </a:prstGeom>
          <a:noFill/>
          <a:ln>
            <a:noFill/>
          </a:ln>
        </p:spPr>
        <p:txBody>
          <a:bodyPr wrap="square" rtlCol="0">
            <a:spAutoFit/>
          </a:bodyPr>
          <a:lstStyle/>
          <a:p>
            <a:r>
              <a:rPr lang="en-US" u="sng">
                <a:solidFill>
                  <a:schemeClr val="bg1"/>
                </a:solidFill>
              </a:rPr>
              <a:t>Final Report to the Project Manager</a:t>
            </a:r>
          </a:p>
          <a:p>
            <a:r>
              <a:rPr lang="en-US" i="1">
                <a:solidFill>
                  <a:schemeClr val="bg1"/>
                </a:solidFill>
              </a:rPr>
              <a:t>In the space below, complete your budget report and in paragraph form, summarize what you learned about the following during your mission:</a:t>
            </a:r>
          </a:p>
          <a:p>
            <a:endParaRPr lang="en-US" i="1">
              <a:solidFill>
                <a:schemeClr val="bg1"/>
              </a:solidFill>
            </a:endParaRPr>
          </a:p>
          <a:p>
            <a:pPr marL="285750" indent="-285750">
              <a:buFont typeface="Arial" panose="020B0604020202020204" pitchFamily="34" charset="0"/>
              <a:buChar char="•"/>
            </a:pPr>
            <a:r>
              <a:rPr lang="en-US" i="1">
                <a:solidFill>
                  <a:schemeClr val="bg1"/>
                </a:solidFill>
              </a:rPr>
              <a:t>Teamwork</a:t>
            </a:r>
          </a:p>
          <a:p>
            <a:pPr marL="285750" indent="-285750">
              <a:buFont typeface="Arial" panose="020B0604020202020204" pitchFamily="34" charset="0"/>
              <a:buChar char="•"/>
            </a:pPr>
            <a:r>
              <a:rPr lang="en-US" i="1">
                <a:solidFill>
                  <a:schemeClr val="bg1"/>
                </a:solidFill>
              </a:rPr>
              <a:t>Communication</a:t>
            </a:r>
          </a:p>
          <a:p>
            <a:pPr marL="285750" indent="-285750">
              <a:buFont typeface="Arial" panose="020B0604020202020204" pitchFamily="34" charset="0"/>
              <a:buChar char="•"/>
            </a:pPr>
            <a:r>
              <a:rPr lang="en-US" i="1">
                <a:solidFill>
                  <a:schemeClr val="bg1"/>
                </a:solidFill>
              </a:rPr>
              <a:t>Mission planning</a:t>
            </a:r>
          </a:p>
          <a:p>
            <a:pPr marL="285750" indent="-285750">
              <a:buFont typeface="Arial" panose="020B0604020202020204" pitchFamily="34" charset="0"/>
              <a:buChar char="•"/>
            </a:pPr>
            <a:r>
              <a:rPr lang="en-US" i="1">
                <a:solidFill>
                  <a:schemeClr val="bg1"/>
                </a:solidFill>
              </a:rPr>
              <a:t>Magnets</a:t>
            </a:r>
          </a:p>
          <a:p>
            <a:pPr marL="285750" indent="-285750">
              <a:buFont typeface="Arial" panose="020B0604020202020204" pitchFamily="34" charset="0"/>
              <a:buChar char="•"/>
            </a:pPr>
            <a:r>
              <a:rPr lang="en-US" i="1">
                <a:solidFill>
                  <a:schemeClr val="bg1"/>
                </a:solidFill>
              </a:rPr>
              <a:t>Managing finances</a:t>
            </a:r>
          </a:p>
          <a:p>
            <a:pPr marL="285750" indent="-285750">
              <a:buFont typeface="Arial" panose="020B0604020202020204" pitchFamily="34" charset="0"/>
              <a:buChar char="•"/>
            </a:pPr>
            <a:endParaRPr lang="en-US" i="1">
              <a:solidFill>
                <a:schemeClr val="bg1"/>
              </a:solidFill>
            </a:endParaRPr>
          </a:p>
          <a:p>
            <a:endParaRPr lang="en-US">
              <a:solidFill>
                <a:schemeClr val="bg1"/>
              </a:solidFill>
            </a:endParaRPr>
          </a:p>
          <a:p>
            <a:endParaRPr lang="en-US">
              <a:solidFill>
                <a:schemeClr val="bg1"/>
              </a:solidFill>
            </a:endParaRPr>
          </a:p>
        </p:txBody>
      </p:sp>
      <p:sp>
        <p:nvSpPr>
          <p:cNvPr id="5" name="AutoShape 2">
            <a:extLst>
              <a:ext uri="{FF2B5EF4-FFF2-40B4-BE49-F238E27FC236}">
                <a16:creationId xmlns:a16="http://schemas.microsoft.com/office/drawing/2014/main" id="{6FCFF01D-3BD0-D6DF-1D15-5822E9D2ABD3}"/>
              </a:ext>
            </a:extLst>
          </p:cNvPr>
          <p:cNvSpPr>
            <a:spLocks noChangeAspect="1" noChangeArrowheads="1"/>
          </p:cNvSpPr>
          <p:nvPr/>
        </p:nvSpPr>
        <p:spPr bwMode="auto">
          <a:xfrm>
            <a:off x="5943599" y="3276599"/>
            <a:ext cx="1047427" cy="10474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Shape&#10;&#10;Description automatically generated with medium confidence">
            <a:extLst>
              <a:ext uri="{FF2B5EF4-FFF2-40B4-BE49-F238E27FC236}">
                <a16:creationId xmlns:a16="http://schemas.microsoft.com/office/drawing/2014/main" id="{3645769F-D6BA-3A46-15C1-8AA351139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9665" y="6369935"/>
            <a:ext cx="1900420" cy="361901"/>
          </a:xfrm>
          <a:prstGeom prst="rect">
            <a:avLst/>
          </a:prstGeom>
        </p:spPr>
      </p:pic>
      <p:graphicFrame>
        <p:nvGraphicFramePr>
          <p:cNvPr id="6" name="Table 6">
            <a:extLst>
              <a:ext uri="{FF2B5EF4-FFF2-40B4-BE49-F238E27FC236}">
                <a16:creationId xmlns:a16="http://schemas.microsoft.com/office/drawing/2014/main" id="{62E8E5F0-7C34-7F68-D426-2E61FC8D90EC}"/>
              </a:ext>
            </a:extLst>
          </p:cNvPr>
          <p:cNvGraphicFramePr>
            <a:graphicFrameLocks noGrp="1"/>
          </p:cNvGraphicFramePr>
          <p:nvPr>
            <p:extLst>
              <p:ext uri="{D42A27DB-BD31-4B8C-83A1-F6EECF244321}">
                <p14:modId xmlns:p14="http://schemas.microsoft.com/office/powerpoint/2010/main" val="1164286107"/>
              </p:ext>
            </p:extLst>
          </p:nvPr>
        </p:nvGraphicFramePr>
        <p:xfrm>
          <a:off x="450461" y="4060613"/>
          <a:ext cx="4890170" cy="914400"/>
        </p:xfrm>
        <a:graphic>
          <a:graphicData uri="http://schemas.openxmlformats.org/drawingml/2006/table">
            <a:tbl>
              <a:tblPr firstRow="1" bandRow="1">
                <a:tableStyleId>{D7AC3CCA-C797-4891-BE02-D94E43425B78}</a:tableStyleId>
              </a:tblPr>
              <a:tblGrid>
                <a:gridCol w="2445085">
                  <a:extLst>
                    <a:ext uri="{9D8B030D-6E8A-4147-A177-3AD203B41FA5}">
                      <a16:colId xmlns:a16="http://schemas.microsoft.com/office/drawing/2014/main" val="3316578635"/>
                    </a:ext>
                  </a:extLst>
                </a:gridCol>
                <a:gridCol w="2445085">
                  <a:extLst>
                    <a:ext uri="{9D8B030D-6E8A-4147-A177-3AD203B41FA5}">
                      <a16:colId xmlns:a16="http://schemas.microsoft.com/office/drawing/2014/main" val="2308048043"/>
                    </a:ext>
                  </a:extLst>
                </a:gridCol>
              </a:tblGrid>
              <a:tr h="303244">
                <a:tc>
                  <a:txBody>
                    <a:bodyPr/>
                    <a:lstStyle/>
                    <a:p>
                      <a:r>
                        <a:rPr lang="en-US" sz="1400" b="0"/>
                        <a:t>Mission Expenses</a:t>
                      </a:r>
                    </a:p>
                  </a:txBody>
                  <a:tcPr/>
                </a:tc>
                <a:tc>
                  <a:txBody>
                    <a:bodyPr/>
                    <a:lstStyle/>
                    <a:p>
                      <a:endParaRPr lang="en-US" sz="1400"/>
                    </a:p>
                  </a:txBody>
                  <a:tcPr/>
                </a:tc>
                <a:extLst>
                  <a:ext uri="{0D108BD9-81ED-4DB2-BD59-A6C34878D82A}">
                    <a16:rowId xmlns:a16="http://schemas.microsoft.com/office/drawing/2014/main" val="4078790522"/>
                  </a:ext>
                </a:extLst>
              </a:tr>
              <a:tr h="303244">
                <a:tc>
                  <a:txBody>
                    <a:bodyPr/>
                    <a:lstStyle/>
                    <a:p>
                      <a:r>
                        <a:rPr lang="en-US" sz="1400"/>
                        <a:t>Cost to Mine and Refine</a:t>
                      </a:r>
                    </a:p>
                  </a:txBody>
                  <a:tcPr/>
                </a:tc>
                <a:tc>
                  <a:txBody>
                    <a:bodyPr/>
                    <a:lstStyle/>
                    <a:p>
                      <a:r>
                        <a:rPr lang="en-US" sz="1400"/>
                        <a:t>$500,000,000</a:t>
                      </a:r>
                    </a:p>
                  </a:txBody>
                  <a:tcPr/>
                </a:tc>
                <a:extLst>
                  <a:ext uri="{0D108BD9-81ED-4DB2-BD59-A6C34878D82A}">
                    <a16:rowId xmlns:a16="http://schemas.microsoft.com/office/drawing/2014/main" val="531755444"/>
                  </a:ext>
                </a:extLst>
              </a:tr>
              <a:tr h="303244">
                <a:tc>
                  <a:txBody>
                    <a:bodyPr/>
                    <a:lstStyle/>
                    <a:p>
                      <a:pPr lvl="0">
                        <a:buNone/>
                      </a:pPr>
                      <a:r>
                        <a:rPr lang="en-US" sz="1400"/>
                        <a:t>Total Expenses</a:t>
                      </a:r>
                    </a:p>
                  </a:txBody>
                  <a:tcPr/>
                </a:tc>
                <a:tc>
                  <a:txBody>
                    <a:bodyPr/>
                    <a:lstStyle/>
                    <a:p>
                      <a:pPr lvl="0">
                        <a:buNone/>
                      </a:pPr>
                      <a:endParaRPr lang="en-US" sz="1400"/>
                    </a:p>
                  </a:txBody>
                  <a:tcPr/>
                </a:tc>
                <a:extLst>
                  <a:ext uri="{0D108BD9-81ED-4DB2-BD59-A6C34878D82A}">
                    <a16:rowId xmlns:a16="http://schemas.microsoft.com/office/drawing/2014/main" val="2350053387"/>
                  </a:ext>
                </a:extLst>
              </a:tr>
            </a:tbl>
          </a:graphicData>
        </a:graphic>
      </p:graphicFrame>
      <p:sp>
        <p:nvSpPr>
          <p:cNvPr id="7" name="TextBox 6">
            <a:extLst>
              <a:ext uri="{FF2B5EF4-FFF2-40B4-BE49-F238E27FC236}">
                <a16:creationId xmlns:a16="http://schemas.microsoft.com/office/drawing/2014/main" id="{01340492-30DC-C0E7-21C5-B7CB9A5279E6}"/>
              </a:ext>
            </a:extLst>
          </p:cNvPr>
          <p:cNvSpPr txBox="1"/>
          <p:nvPr/>
        </p:nvSpPr>
        <p:spPr>
          <a:xfrm>
            <a:off x="5655022" y="860997"/>
            <a:ext cx="6001708" cy="5355312"/>
          </a:xfrm>
          <a:prstGeom prst="rect">
            <a:avLst/>
          </a:prstGeom>
          <a:noFill/>
          <a:ln w="15875">
            <a:solidFill>
              <a:schemeClr val="accent1">
                <a:shade val="50000"/>
              </a:schemeClr>
            </a:solidFill>
          </a:ln>
        </p:spPr>
        <p:txBody>
          <a:bodyPr wrap="square" lIns="91440" tIns="45720" rIns="91440" bIns="45720" rtlCol="0" anchor="t">
            <a:spAutoFit/>
          </a:bodyPr>
          <a:lstStyle/>
          <a:p>
            <a:r>
              <a:rPr lang="en-US">
                <a:solidFill>
                  <a:schemeClr val="bg1"/>
                </a:solidFill>
              </a:rPr>
              <a:t>Mission Report:</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graphicFrame>
        <p:nvGraphicFramePr>
          <p:cNvPr id="10" name="Table 9">
            <a:extLst>
              <a:ext uri="{FF2B5EF4-FFF2-40B4-BE49-F238E27FC236}">
                <a16:creationId xmlns:a16="http://schemas.microsoft.com/office/drawing/2014/main" id="{B8904949-C49D-EBB7-47A9-7025BBC65B52}"/>
              </a:ext>
            </a:extLst>
          </p:cNvPr>
          <p:cNvGraphicFramePr>
            <a:graphicFrameLocks noGrp="1"/>
          </p:cNvGraphicFramePr>
          <p:nvPr>
            <p:extLst>
              <p:ext uri="{D42A27DB-BD31-4B8C-83A1-F6EECF244321}">
                <p14:modId xmlns:p14="http://schemas.microsoft.com/office/powerpoint/2010/main" val="4043839174"/>
              </p:ext>
            </p:extLst>
          </p:nvPr>
        </p:nvGraphicFramePr>
        <p:xfrm>
          <a:off x="449319" y="5517316"/>
          <a:ext cx="4901884" cy="928395"/>
        </p:xfrm>
        <a:graphic>
          <a:graphicData uri="http://schemas.openxmlformats.org/drawingml/2006/table">
            <a:tbl>
              <a:tblPr firstRow="1" bandRow="1">
                <a:tableStyleId>{5C22544A-7EE6-4342-B048-85BDC9FD1C3A}</a:tableStyleId>
              </a:tblPr>
              <a:tblGrid>
                <a:gridCol w="2450942">
                  <a:extLst>
                    <a:ext uri="{9D8B030D-6E8A-4147-A177-3AD203B41FA5}">
                      <a16:colId xmlns:a16="http://schemas.microsoft.com/office/drawing/2014/main" val="1927196980"/>
                    </a:ext>
                  </a:extLst>
                </a:gridCol>
                <a:gridCol w="2450942">
                  <a:extLst>
                    <a:ext uri="{9D8B030D-6E8A-4147-A177-3AD203B41FA5}">
                      <a16:colId xmlns:a16="http://schemas.microsoft.com/office/drawing/2014/main" val="2055976780"/>
                    </a:ext>
                  </a:extLst>
                </a:gridCol>
              </a:tblGrid>
              <a:tr h="318795">
                <a:tc>
                  <a:txBody>
                    <a:bodyPr/>
                    <a:lstStyle/>
                    <a:p>
                      <a:pPr rtl="0" fontAlgn="base"/>
                      <a:r>
                        <a:rPr lang="en-US" sz="1400" b="0">
                          <a:solidFill>
                            <a:srgbClr val="000000"/>
                          </a:solidFill>
                          <a:effectLst/>
                          <a:latin typeface="Avenir Next LT Pro"/>
                        </a:rPr>
                        <a:t>Highest Asteroid Value​</a:t>
                      </a:r>
                    </a:p>
                  </a:txBody>
                  <a:tcPr>
                    <a:lnL w="15554" cap="flat" cmpd="sng" algn="ctr">
                      <a:solidFill>
                        <a:srgbClr val="000000"/>
                      </a:solidFill>
                      <a:prstDash val="solid"/>
                      <a:round/>
                      <a:headEnd type="none" w="med" len="med"/>
                      <a:tailEnd type="none" w="med" len="med"/>
                    </a:lnL>
                    <a:lnR w="15554" cap="flat" cmpd="sng" algn="ctr">
                      <a:solidFill>
                        <a:srgbClr val="000000"/>
                      </a:solidFill>
                      <a:prstDash val="solid"/>
                      <a:round/>
                      <a:headEnd type="none" w="med" len="med"/>
                      <a:tailEnd type="none" w="med" len="med"/>
                    </a:lnR>
                    <a:lnT w="15554" cap="flat" cmpd="sng" algn="ctr">
                      <a:solidFill>
                        <a:srgbClr val="000000"/>
                      </a:solidFill>
                      <a:prstDash val="solid"/>
                      <a:round/>
                      <a:headEnd type="none" w="med" len="med"/>
                      <a:tailEnd type="none" w="med" len="med"/>
                    </a:lnT>
                    <a:lnB w="15554" cap="flat" cmpd="sng" algn="ctr">
                      <a:solidFill>
                        <a:srgbClr val="000000"/>
                      </a:solidFill>
                      <a:prstDash val="solid"/>
                      <a:round/>
                      <a:headEnd type="none" w="med" len="med"/>
                      <a:tailEnd type="none" w="med" len="med"/>
                    </a:lnB>
                    <a:solidFill>
                      <a:srgbClr val="CBCBCB"/>
                    </a:solidFill>
                  </a:tcPr>
                </a:tc>
                <a:tc>
                  <a:txBody>
                    <a:bodyPr/>
                    <a:lstStyle/>
                    <a:p>
                      <a:pPr rtl="0" fontAlgn="auto"/>
                      <a:r>
                        <a:rPr lang="en-US" sz="1400">
                          <a:solidFill>
                            <a:srgbClr val="000000"/>
                          </a:solidFill>
                          <a:effectLst/>
                          <a:latin typeface="Avenir Next LT Pro"/>
                        </a:rPr>
                        <a:t>​</a:t>
                      </a:r>
                    </a:p>
                  </a:txBody>
                  <a:tcPr>
                    <a:lnL w="15554" cap="flat" cmpd="sng" algn="ctr">
                      <a:solidFill>
                        <a:srgbClr val="000000"/>
                      </a:solidFill>
                      <a:prstDash val="solid"/>
                      <a:round/>
                      <a:headEnd type="none" w="med" len="med"/>
                      <a:tailEnd type="none" w="med" len="med"/>
                    </a:lnL>
                    <a:lnR w="15554" cap="flat" cmpd="sng" algn="ctr">
                      <a:solidFill>
                        <a:srgbClr val="000000"/>
                      </a:solidFill>
                      <a:prstDash val="solid"/>
                      <a:round/>
                      <a:headEnd type="none" w="med" len="med"/>
                      <a:tailEnd type="none" w="med" len="med"/>
                    </a:lnR>
                    <a:lnT w="15554" cap="flat" cmpd="sng" algn="ctr">
                      <a:solidFill>
                        <a:srgbClr val="000000"/>
                      </a:solidFill>
                      <a:prstDash val="solid"/>
                      <a:round/>
                      <a:headEnd type="none" w="med" len="med"/>
                      <a:tailEnd type="none" w="med" len="med"/>
                    </a:lnT>
                    <a:lnB w="15554" cap="flat" cmpd="sng" algn="ctr">
                      <a:solidFill>
                        <a:srgbClr val="000000"/>
                      </a:solidFill>
                      <a:prstDash val="solid"/>
                      <a:round/>
                      <a:headEnd type="none" w="med" len="med"/>
                      <a:tailEnd type="none" w="med" len="med"/>
                    </a:lnB>
                    <a:solidFill>
                      <a:srgbClr val="CBCBCB"/>
                    </a:solidFill>
                  </a:tcPr>
                </a:tc>
                <a:extLst>
                  <a:ext uri="{0D108BD9-81ED-4DB2-BD59-A6C34878D82A}">
                    <a16:rowId xmlns:a16="http://schemas.microsoft.com/office/drawing/2014/main" val="4018916818"/>
                  </a:ext>
                </a:extLst>
              </a:tr>
              <a:tr h="303244">
                <a:tc>
                  <a:txBody>
                    <a:bodyPr/>
                    <a:lstStyle/>
                    <a:p>
                      <a:pPr lvl="0">
                        <a:buNone/>
                      </a:pPr>
                      <a:r>
                        <a:rPr lang="en-US" sz="1400">
                          <a:solidFill>
                            <a:srgbClr val="000000"/>
                          </a:solidFill>
                          <a:effectLst/>
                          <a:latin typeface="Avenir Next LT Pro"/>
                        </a:rPr>
                        <a:t>Subtract Total Expenses.  -</a:t>
                      </a:r>
                    </a:p>
                  </a:txBody>
                  <a:tcPr>
                    <a:lnL w="15553">
                      <a:solidFill>
                        <a:srgbClr val="000000"/>
                      </a:solidFill>
                    </a:lnL>
                    <a:lnR w="15553">
                      <a:solidFill>
                        <a:srgbClr val="000000"/>
                      </a:solidFill>
                    </a:lnR>
                    <a:lnT w="15554" cap="flat" cmpd="sng" algn="ctr">
                      <a:solidFill>
                        <a:srgbClr val="000000"/>
                      </a:solidFill>
                      <a:prstDash val="solid"/>
                      <a:round/>
                      <a:headEnd type="none" w="med" len="med"/>
                      <a:tailEnd type="none" w="med" len="med"/>
                    </a:lnT>
                    <a:lnB w="15553">
                      <a:solidFill>
                        <a:srgbClr val="000000"/>
                      </a:solidFill>
                    </a:lnB>
                    <a:solidFill>
                      <a:srgbClr val="CBCBCB"/>
                    </a:solidFill>
                  </a:tcPr>
                </a:tc>
                <a:tc>
                  <a:txBody>
                    <a:bodyPr/>
                    <a:lstStyle/>
                    <a:p>
                      <a:pPr lvl="0">
                        <a:buNone/>
                      </a:pPr>
                      <a:endParaRPr lang="en-US" sz="1400">
                        <a:solidFill>
                          <a:srgbClr val="000000"/>
                        </a:solidFill>
                        <a:effectLst/>
                        <a:latin typeface="Avenir Next LT Pro"/>
                      </a:endParaRPr>
                    </a:p>
                  </a:txBody>
                  <a:tcPr>
                    <a:lnL w="15553">
                      <a:solidFill>
                        <a:srgbClr val="000000"/>
                      </a:solidFill>
                    </a:lnL>
                    <a:lnR w="15553">
                      <a:solidFill>
                        <a:srgbClr val="000000"/>
                      </a:solidFill>
                    </a:lnR>
                    <a:lnT w="15554" cap="flat" cmpd="sng" algn="ctr">
                      <a:solidFill>
                        <a:srgbClr val="000000"/>
                      </a:solidFill>
                      <a:prstDash val="solid"/>
                      <a:round/>
                      <a:headEnd type="none" w="med" len="med"/>
                      <a:tailEnd type="none" w="med" len="med"/>
                    </a:lnT>
                    <a:lnB w="15553">
                      <a:solidFill>
                        <a:srgbClr val="000000"/>
                      </a:solidFill>
                    </a:lnB>
                    <a:solidFill>
                      <a:srgbClr val="CBCBCB"/>
                    </a:solidFill>
                  </a:tcPr>
                </a:tc>
                <a:extLst>
                  <a:ext uri="{0D108BD9-81ED-4DB2-BD59-A6C34878D82A}">
                    <a16:rowId xmlns:a16="http://schemas.microsoft.com/office/drawing/2014/main" val="2102295436"/>
                  </a:ext>
                </a:extLst>
              </a:tr>
              <a:tr h="303244">
                <a:tc>
                  <a:txBody>
                    <a:bodyPr/>
                    <a:lstStyle/>
                    <a:p>
                      <a:pPr rtl="0" fontAlgn="base"/>
                      <a:r>
                        <a:rPr lang="en-US" sz="1400">
                          <a:solidFill>
                            <a:srgbClr val="000000"/>
                          </a:solidFill>
                          <a:effectLst/>
                          <a:latin typeface="Avenir Next LT Pro"/>
                        </a:rPr>
                        <a:t>Estimated Net Profit​</a:t>
                      </a:r>
                    </a:p>
                  </a:txBody>
                  <a:tcPr>
                    <a:lnL w="15554" cap="flat" cmpd="sng" algn="ctr">
                      <a:solidFill>
                        <a:srgbClr val="000000"/>
                      </a:solidFill>
                      <a:prstDash val="solid"/>
                      <a:round/>
                      <a:headEnd type="none" w="med" len="med"/>
                      <a:tailEnd type="none" w="med" len="med"/>
                    </a:lnL>
                    <a:lnR w="15554" cap="flat" cmpd="sng" algn="ctr">
                      <a:solidFill>
                        <a:srgbClr val="000000"/>
                      </a:solidFill>
                      <a:prstDash val="solid"/>
                      <a:round/>
                      <a:headEnd type="none" w="med" len="med"/>
                      <a:tailEnd type="none" w="med" len="med"/>
                    </a:lnR>
                    <a:lnT w="15553" cap="flat" cmpd="sng" algn="ctr">
                      <a:solidFill>
                        <a:srgbClr val="000000"/>
                      </a:solidFill>
                      <a:prstDash val="solid"/>
                      <a:round/>
                      <a:headEnd type="none" w="med" len="med"/>
                      <a:tailEnd type="none" w="med" len="med"/>
                    </a:lnT>
                    <a:lnB w="15554" cap="flat" cmpd="sng" algn="ctr">
                      <a:solidFill>
                        <a:srgbClr val="000000"/>
                      </a:solidFill>
                      <a:prstDash val="solid"/>
                      <a:round/>
                      <a:headEnd type="none" w="med" len="med"/>
                      <a:tailEnd type="none" w="med" len="med"/>
                    </a:lnB>
                    <a:solidFill>
                      <a:srgbClr val="E7E7E7"/>
                    </a:solidFill>
                  </a:tcPr>
                </a:tc>
                <a:tc>
                  <a:txBody>
                    <a:bodyPr/>
                    <a:lstStyle/>
                    <a:p>
                      <a:pPr rtl="0" fontAlgn="auto"/>
                      <a:r>
                        <a:rPr lang="en-US" sz="1400">
                          <a:solidFill>
                            <a:srgbClr val="000000"/>
                          </a:solidFill>
                          <a:effectLst/>
                          <a:latin typeface="Avenir Next LT Pro"/>
                        </a:rPr>
                        <a:t>​</a:t>
                      </a:r>
                    </a:p>
                  </a:txBody>
                  <a:tcPr>
                    <a:lnL w="15554" cap="flat" cmpd="sng" algn="ctr">
                      <a:solidFill>
                        <a:srgbClr val="000000"/>
                      </a:solidFill>
                      <a:prstDash val="solid"/>
                      <a:round/>
                      <a:headEnd type="none" w="med" len="med"/>
                      <a:tailEnd type="none" w="med" len="med"/>
                    </a:lnL>
                    <a:lnR w="15554" cap="flat" cmpd="sng" algn="ctr">
                      <a:solidFill>
                        <a:srgbClr val="000000"/>
                      </a:solidFill>
                      <a:prstDash val="solid"/>
                      <a:round/>
                      <a:headEnd type="none" w="med" len="med"/>
                      <a:tailEnd type="none" w="med" len="med"/>
                    </a:lnR>
                    <a:lnT w="15553" cap="flat" cmpd="sng" algn="ctr">
                      <a:solidFill>
                        <a:srgbClr val="000000"/>
                      </a:solidFill>
                      <a:prstDash val="solid"/>
                      <a:round/>
                      <a:headEnd type="none" w="med" len="med"/>
                      <a:tailEnd type="none" w="med" len="med"/>
                    </a:lnT>
                    <a:lnB w="15554" cap="flat" cmpd="sng" algn="ctr">
                      <a:solidFill>
                        <a:srgbClr val="000000"/>
                      </a:solidFill>
                      <a:prstDash val="solid"/>
                      <a:round/>
                      <a:headEnd type="none" w="med" len="med"/>
                      <a:tailEnd type="none" w="med" len="med"/>
                    </a:lnB>
                    <a:solidFill>
                      <a:srgbClr val="E7E7E7"/>
                    </a:solidFill>
                  </a:tcPr>
                </a:tc>
                <a:extLst>
                  <a:ext uri="{0D108BD9-81ED-4DB2-BD59-A6C34878D82A}">
                    <a16:rowId xmlns:a16="http://schemas.microsoft.com/office/drawing/2014/main" val="4080034235"/>
                  </a:ext>
                </a:extLst>
              </a:tr>
            </a:tbl>
          </a:graphicData>
        </a:graphic>
      </p:graphicFrame>
    </p:spTree>
    <p:extLst>
      <p:ext uri="{BB962C8B-B14F-4D97-AF65-F5344CB8AC3E}">
        <p14:creationId xmlns:p14="http://schemas.microsoft.com/office/powerpoint/2010/main" val="3629144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75CF-77F9-1C87-CB9D-B89F8EEF0498}"/>
              </a:ext>
            </a:extLst>
          </p:cNvPr>
          <p:cNvSpPr>
            <a:spLocks noGrp="1"/>
          </p:cNvSpPr>
          <p:nvPr>
            <p:ph type="title"/>
          </p:nvPr>
        </p:nvSpPr>
        <p:spPr/>
        <p:txBody>
          <a:bodyPr/>
          <a:lstStyle/>
          <a:p>
            <a:r>
              <a:rPr lang="en-US"/>
              <a:t>Mission Overview</a:t>
            </a:r>
          </a:p>
        </p:txBody>
      </p:sp>
      <p:sp>
        <p:nvSpPr>
          <p:cNvPr id="3" name="Content Placeholder 2">
            <a:extLst>
              <a:ext uri="{FF2B5EF4-FFF2-40B4-BE49-F238E27FC236}">
                <a16:creationId xmlns:a16="http://schemas.microsoft.com/office/drawing/2014/main" id="{CF59D9A6-7A8A-9C6C-8EEC-5C3C76CFF2EF}"/>
              </a:ext>
            </a:extLst>
          </p:cNvPr>
          <p:cNvSpPr>
            <a:spLocks noGrp="1"/>
          </p:cNvSpPr>
          <p:nvPr>
            <p:ph idx="1"/>
          </p:nvPr>
        </p:nvSpPr>
        <p:spPr>
          <a:xfrm>
            <a:off x="455333" y="1682220"/>
            <a:ext cx="11101136" cy="4921780"/>
          </a:xfrm>
        </p:spPr>
        <p:txBody>
          <a:bodyPr vert="horz" lIns="91440" tIns="45720" rIns="91440" bIns="45720" rtlCol="0" anchor="t">
            <a:normAutofit lnSpcReduction="10000"/>
          </a:bodyPr>
          <a:lstStyle/>
          <a:p>
            <a:pPr marL="0" indent="0">
              <a:buNone/>
            </a:pPr>
            <a:r>
              <a:rPr lang="en-US" sz="2100"/>
              <a:t>Expanding the human presence further out into the solar system is going to take a lot of teamwork and resources.</a:t>
            </a:r>
          </a:p>
          <a:p>
            <a:pPr marL="792480" lvl="1" indent="-342900">
              <a:buFont typeface="+mj-lt"/>
              <a:buAutoNum type="arabicPeriod"/>
            </a:pPr>
            <a:r>
              <a:rPr lang="en-US" sz="2100"/>
              <a:t>It is not </a:t>
            </a:r>
            <a:r>
              <a:rPr lang="en-US" sz="2100" u="sng"/>
              <a:t>energy efficient</a:t>
            </a:r>
            <a:r>
              <a:rPr lang="en-US" sz="2100"/>
              <a:t> to take these resources off the Earth to deep space for development.</a:t>
            </a:r>
          </a:p>
          <a:p>
            <a:pPr marL="792480" lvl="1" indent="-342900">
              <a:buFont typeface="+mj-lt"/>
              <a:buAutoNum type="arabicPeriod"/>
            </a:pPr>
            <a:r>
              <a:rPr lang="en-US" sz="2100"/>
              <a:t>It is too </a:t>
            </a:r>
            <a:r>
              <a:rPr lang="en-US" sz="2100" u="sng"/>
              <a:t>costly</a:t>
            </a:r>
            <a:r>
              <a:rPr lang="en-US" sz="2100"/>
              <a:t> to mine materials on Earth, launch these materials, and then build them in space.</a:t>
            </a:r>
          </a:p>
          <a:p>
            <a:pPr marL="0" indent="0" algn="ctr">
              <a:buNone/>
            </a:pPr>
            <a:endParaRPr lang="en-US" b="1"/>
          </a:p>
          <a:p>
            <a:pPr marL="0" indent="0" algn="ctr">
              <a:buNone/>
            </a:pPr>
            <a:r>
              <a:rPr lang="en-US" sz="2600" b="1"/>
              <a:t>Your mission is to navigate your solar sail around a section of the asteroid belt using your magnetometer sensors. Identify key asteroids that would be ideal for mining iron for deep space development.</a:t>
            </a:r>
          </a:p>
          <a:p>
            <a:pPr marL="792480" lvl="1" indent="-342900">
              <a:buFont typeface="+mj-lt"/>
              <a:buAutoNum type="arabicPeriod"/>
            </a:pPr>
            <a:endParaRPr lang="en-US"/>
          </a:p>
        </p:txBody>
      </p:sp>
      <p:pic>
        <p:nvPicPr>
          <p:cNvPr id="4" name="Picture 3" descr="A black and white image of a keyboard&#10;&#10;Description automatically generated with medium confidence">
            <a:extLst>
              <a:ext uri="{FF2B5EF4-FFF2-40B4-BE49-F238E27FC236}">
                <a16:creationId xmlns:a16="http://schemas.microsoft.com/office/drawing/2014/main" id="{874BC250-A468-FF34-CF46-D759C5DCF3ED}"/>
              </a:ext>
            </a:extLst>
          </p:cNvPr>
          <p:cNvPicPr>
            <a:picLocks noChangeAspect="1"/>
          </p:cNvPicPr>
          <p:nvPr/>
        </p:nvPicPr>
        <p:blipFill>
          <a:blip r:embed="rId2"/>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2870424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82FA-AAEC-F901-D841-4C434F590B0F}"/>
              </a:ext>
            </a:extLst>
          </p:cNvPr>
          <p:cNvSpPr>
            <a:spLocks noGrp="1"/>
          </p:cNvSpPr>
          <p:nvPr>
            <p:ph type="title"/>
          </p:nvPr>
        </p:nvSpPr>
        <p:spPr/>
        <p:txBody>
          <a:bodyPr/>
          <a:lstStyle/>
          <a:p>
            <a:r>
              <a:rPr lang="en-US"/>
              <a:t>Educator Information</a:t>
            </a:r>
          </a:p>
        </p:txBody>
      </p:sp>
      <p:pic>
        <p:nvPicPr>
          <p:cNvPr id="4" name="Picture 6" descr="A picture containing nature&#10;&#10;Description automatically generated">
            <a:extLst>
              <a:ext uri="{FF2B5EF4-FFF2-40B4-BE49-F238E27FC236}">
                <a16:creationId xmlns:a16="http://schemas.microsoft.com/office/drawing/2014/main" id="{FADFA6C6-2B23-0BBC-7A0C-61703B4A17D5}"/>
              </a:ext>
            </a:extLst>
          </p:cNvPr>
          <p:cNvPicPr>
            <a:picLocks noChangeAspect="1"/>
          </p:cNvPicPr>
          <p:nvPr/>
        </p:nvPicPr>
        <p:blipFill rotWithShape="1">
          <a:blip r:embed="rId2"/>
          <a:srcRect l="5025" r="20976"/>
          <a:stretch/>
        </p:blipFill>
        <p:spPr>
          <a:xfrm>
            <a:off x="0" y="540000"/>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pic>
        <p:nvPicPr>
          <p:cNvPr id="6" name="Picture 5" descr="A black and white image of a keyboard&#10;&#10;Description automatically generated with medium confidence">
            <a:extLst>
              <a:ext uri="{FF2B5EF4-FFF2-40B4-BE49-F238E27FC236}">
                <a16:creationId xmlns:a16="http://schemas.microsoft.com/office/drawing/2014/main" id="{7ABE4A82-0D75-4393-35B9-58067E87AEA0}"/>
              </a:ext>
            </a:extLst>
          </p:cNvPr>
          <p:cNvPicPr>
            <a:picLocks noChangeAspect="1"/>
          </p:cNvPicPr>
          <p:nvPr/>
        </p:nvPicPr>
        <p:blipFill>
          <a:blip r:embed="rId3"/>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357875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E2C4B-A254-DECE-2865-F0DC3114804A}"/>
              </a:ext>
            </a:extLst>
          </p:cNvPr>
          <p:cNvSpPr txBox="1">
            <a:spLocks/>
          </p:cNvSpPr>
          <p:nvPr/>
        </p:nvSpPr>
        <p:spPr>
          <a:xfrm>
            <a:off x="540000" y="540000"/>
            <a:ext cx="11101135" cy="1809500"/>
          </a:xfrm>
          <a:prstGeom prst="rect">
            <a:avLst/>
          </a:prstGeom>
        </p:spPr>
        <p:txBody>
          <a:bodyPr lIns="91440" tIns="45720" rIns="91440" bIns="45720" anchor="t"/>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Materials</a:t>
            </a:r>
          </a:p>
        </p:txBody>
      </p:sp>
      <p:sp>
        <p:nvSpPr>
          <p:cNvPr id="3" name="TextBox 2">
            <a:extLst>
              <a:ext uri="{FF2B5EF4-FFF2-40B4-BE49-F238E27FC236}">
                <a16:creationId xmlns:a16="http://schemas.microsoft.com/office/drawing/2014/main" id="{9E7261BA-E95F-E13C-58AB-0BBBB9B8C07D}"/>
              </a:ext>
            </a:extLst>
          </p:cNvPr>
          <p:cNvSpPr txBox="1"/>
          <p:nvPr/>
        </p:nvSpPr>
        <p:spPr>
          <a:xfrm>
            <a:off x="707571" y="1772816"/>
            <a:ext cx="44864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t>Required Materials</a:t>
            </a:r>
          </a:p>
          <a:p>
            <a:pPr marL="285750" indent="-285750">
              <a:buFont typeface="Arial"/>
              <a:buChar char="•"/>
            </a:pPr>
            <a:r>
              <a:rPr lang="en-US"/>
              <a:t>You will need a large space to set up the asteroid field. Your classroom desks may need to be rearranged or an alternative space secured</a:t>
            </a:r>
          </a:p>
          <a:p>
            <a:pPr marL="285750" indent="-285750">
              <a:buFont typeface="Arial"/>
              <a:buChar char="•"/>
            </a:pPr>
            <a:r>
              <a:rPr lang="en-US"/>
              <a:t>Foil</a:t>
            </a:r>
          </a:p>
          <a:p>
            <a:pPr marL="285750" indent="-285750">
              <a:buFont typeface="Arial"/>
              <a:buChar char="•"/>
            </a:pPr>
            <a:r>
              <a:rPr lang="en-US"/>
              <a:t>Fishing line</a:t>
            </a:r>
          </a:p>
          <a:p>
            <a:pPr marL="285750" indent="-285750">
              <a:buFont typeface="Arial"/>
              <a:buChar char="•"/>
            </a:pPr>
            <a:r>
              <a:rPr lang="en-US"/>
              <a:t>Rare earth magnets. There are lots of different shapes and sizes on Amazon that are cheap. The cube or cylinder magnets work well as they are easier to grip when setting them up.</a:t>
            </a:r>
          </a:p>
          <a:p>
            <a:pPr marL="285750" indent="-285750">
              <a:buFont typeface="Arial"/>
              <a:buChar char="•"/>
            </a:pPr>
            <a:r>
              <a:rPr lang="en-US"/>
              <a:t>Blue painters tape or something to mark out an area on the floor that designates where the students can't cross into the asteroid field.</a:t>
            </a:r>
          </a:p>
        </p:txBody>
      </p:sp>
      <p:sp>
        <p:nvSpPr>
          <p:cNvPr id="4" name="TextBox 3">
            <a:extLst>
              <a:ext uri="{FF2B5EF4-FFF2-40B4-BE49-F238E27FC236}">
                <a16:creationId xmlns:a16="http://schemas.microsoft.com/office/drawing/2014/main" id="{006896F4-6C8F-CB83-1ED5-077E1AB751FE}"/>
              </a:ext>
            </a:extLst>
          </p:cNvPr>
          <p:cNvSpPr txBox="1"/>
          <p:nvPr/>
        </p:nvSpPr>
        <p:spPr>
          <a:xfrm>
            <a:off x="6496437" y="594826"/>
            <a:ext cx="4486469"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Binoculars *You can find cheap ones on Amazon or you can allow students to use the zoom feature on tablets or phones.</a:t>
            </a:r>
          </a:p>
          <a:p>
            <a:pPr marL="285750" indent="-285750">
              <a:buFont typeface="Arial"/>
              <a:buChar char="•"/>
            </a:pPr>
            <a:r>
              <a:rPr lang="en-US"/>
              <a:t>Consumable materials to build solar sails. (Paper, foil, straws, popsicle sticks, other materials)</a:t>
            </a:r>
          </a:p>
          <a:p>
            <a:pPr marL="285750" indent="-285750">
              <a:buFont typeface="Arial"/>
              <a:buChar char="•"/>
            </a:pPr>
            <a:endParaRPr lang="en-US"/>
          </a:p>
          <a:p>
            <a:r>
              <a:rPr lang="en-US" b="1" u="sng"/>
              <a:t>Optional Materials</a:t>
            </a:r>
          </a:p>
          <a:p>
            <a:pPr marL="285750" indent="-285750">
              <a:buFont typeface="Arial"/>
              <a:buChar char="•"/>
            </a:pPr>
            <a:r>
              <a:rPr lang="en-US" err="1"/>
              <a:t>PocketLab</a:t>
            </a:r>
            <a:r>
              <a:rPr lang="en-US"/>
              <a:t> or other digital sensors to measure the magnetic forces. This is a great way to have students acquire and analyze data.</a:t>
            </a:r>
          </a:p>
          <a:p>
            <a:pPr marL="285750" indent="-285750">
              <a:buFont typeface="Arial"/>
              <a:buChar char="•"/>
            </a:pPr>
            <a:r>
              <a:rPr lang="en-US"/>
              <a:t>Computers with access to </a:t>
            </a:r>
            <a:r>
              <a:rPr lang="en-US" err="1"/>
              <a:t>PocketLab</a:t>
            </a:r>
            <a:r>
              <a:rPr lang="en-US"/>
              <a:t> software (free).</a:t>
            </a:r>
          </a:p>
          <a:p>
            <a:pPr marL="285750" indent="-285750">
              <a:buFont typeface="Arial"/>
              <a:buChar char="•"/>
            </a:pPr>
            <a:r>
              <a:rPr lang="en-US"/>
              <a:t>Compass. If you do not have access to </a:t>
            </a:r>
            <a:r>
              <a:rPr lang="en-US" err="1"/>
              <a:t>Pocketlab</a:t>
            </a:r>
            <a:r>
              <a:rPr lang="en-US"/>
              <a:t> Sensors, a compass is a great indicator for magnetic fields that can be used in the activity.</a:t>
            </a:r>
          </a:p>
        </p:txBody>
      </p:sp>
      <p:pic>
        <p:nvPicPr>
          <p:cNvPr id="5" name="Picture 4" descr="A black and white image of a keyboard&#10;&#10;Description automatically generated with medium confidence">
            <a:extLst>
              <a:ext uri="{FF2B5EF4-FFF2-40B4-BE49-F238E27FC236}">
                <a16:creationId xmlns:a16="http://schemas.microsoft.com/office/drawing/2014/main" id="{509DA39D-D92C-193F-9090-B29B187047F7}"/>
              </a:ext>
            </a:extLst>
          </p:cNvPr>
          <p:cNvPicPr>
            <a:picLocks noChangeAspect="1"/>
          </p:cNvPicPr>
          <p:nvPr/>
        </p:nvPicPr>
        <p:blipFill>
          <a:blip r:embed="rId2"/>
          <a:stretch>
            <a:fillRect/>
          </a:stretch>
        </p:blipFill>
        <p:spPr>
          <a:xfrm>
            <a:off x="10304199" y="6401748"/>
            <a:ext cx="1695450" cy="323850"/>
          </a:xfrm>
          <a:prstGeom prst="rect">
            <a:avLst/>
          </a:prstGeom>
        </p:spPr>
      </p:pic>
    </p:spTree>
    <p:extLst>
      <p:ext uri="{BB962C8B-B14F-4D97-AF65-F5344CB8AC3E}">
        <p14:creationId xmlns:p14="http://schemas.microsoft.com/office/powerpoint/2010/main" val="1297151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6471-5CA7-88B1-0E84-FD8822D18416}"/>
              </a:ext>
            </a:extLst>
          </p:cNvPr>
          <p:cNvSpPr>
            <a:spLocks noGrp="1"/>
          </p:cNvSpPr>
          <p:nvPr>
            <p:ph type="title"/>
          </p:nvPr>
        </p:nvSpPr>
        <p:spPr>
          <a:xfrm>
            <a:off x="590400" y="88728"/>
            <a:ext cx="10515600" cy="1325563"/>
          </a:xfrm>
        </p:spPr>
        <p:txBody>
          <a:bodyPr>
            <a:normAutofit/>
          </a:bodyPr>
          <a:lstStyle/>
          <a:p>
            <a:r>
              <a:rPr lang="en-US" sz="3200" b="1"/>
              <a:t>Asteroid Scouting Mission Lesson Plan</a:t>
            </a:r>
          </a:p>
        </p:txBody>
      </p:sp>
      <p:sp>
        <p:nvSpPr>
          <p:cNvPr id="3" name="TextBox 2">
            <a:extLst>
              <a:ext uri="{FF2B5EF4-FFF2-40B4-BE49-F238E27FC236}">
                <a16:creationId xmlns:a16="http://schemas.microsoft.com/office/drawing/2014/main" id="{8A510E2E-45D1-B057-4FFB-2860132B88FE}"/>
              </a:ext>
            </a:extLst>
          </p:cNvPr>
          <p:cNvSpPr txBox="1"/>
          <p:nvPr/>
        </p:nvSpPr>
        <p:spPr>
          <a:xfrm>
            <a:off x="590400" y="849600"/>
            <a:ext cx="4903200" cy="4339650"/>
          </a:xfrm>
          <a:prstGeom prst="rect">
            <a:avLst/>
          </a:prstGeom>
          <a:noFill/>
          <a:ln>
            <a:solidFill>
              <a:schemeClr val="tx1"/>
            </a:solidFill>
          </a:ln>
        </p:spPr>
        <p:txBody>
          <a:bodyPr wrap="square" lIns="91440" tIns="45720" rIns="91440" bIns="45720" rtlCol="0" anchor="t">
            <a:spAutoFit/>
          </a:bodyPr>
          <a:lstStyle/>
          <a:p>
            <a:r>
              <a:rPr lang="en-US" u="sng"/>
              <a:t>Grade Level </a:t>
            </a:r>
            <a:r>
              <a:rPr lang="en-US"/>
              <a:t>– 4</a:t>
            </a:r>
            <a:r>
              <a:rPr lang="en-US" baseline="30000"/>
              <a:t>th</a:t>
            </a:r>
            <a:r>
              <a:rPr lang="en-US"/>
              <a:t> – 12</a:t>
            </a:r>
            <a:r>
              <a:rPr lang="en-US" baseline="30000"/>
              <a:t>th</a:t>
            </a:r>
            <a:r>
              <a:rPr lang="en-US"/>
              <a:t> Grade</a:t>
            </a:r>
          </a:p>
          <a:p>
            <a:endParaRPr lang="en-US"/>
          </a:p>
          <a:p>
            <a:r>
              <a:rPr lang="en-US" u="sng"/>
              <a:t>Time –</a:t>
            </a:r>
            <a:r>
              <a:rPr lang="en-US"/>
              <a:t> Multiple class periods. Approximately 90 minutes – two hours</a:t>
            </a:r>
          </a:p>
          <a:p>
            <a:endParaRPr lang="en-US"/>
          </a:p>
          <a:p>
            <a:r>
              <a:rPr lang="en-US" u="sng"/>
              <a:t>Learning Objectives</a:t>
            </a:r>
            <a:r>
              <a:rPr lang="en-US"/>
              <a:t> </a:t>
            </a:r>
          </a:p>
          <a:p>
            <a:pPr marL="171450" indent="-171450">
              <a:buFont typeface="Arial"/>
              <a:buChar char="•"/>
            </a:pPr>
            <a:r>
              <a:rPr lang="en-US" sz="1200">
                <a:ea typeface="+mn-lt"/>
                <a:cs typeface="+mn-lt"/>
              </a:rPr>
              <a:t>Students will design and build their own solar sails with </a:t>
            </a:r>
            <a:r>
              <a:rPr lang="en-US" sz="1200" err="1">
                <a:ea typeface="+mn-lt"/>
                <a:cs typeface="+mn-lt"/>
              </a:rPr>
              <a:t>PocketLab</a:t>
            </a:r>
            <a:r>
              <a:rPr lang="en-US" sz="1200">
                <a:ea typeface="+mn-lt"/>
                <a:cs typeface="+mn-lt"/>
              </a:rPr>
              <a:t> sensors or a compass to identify magnetic fields.</a:t>
            </a:r>
          </a:p>
          <a:p>
            <a:pPr marL="171450" indent="-171450">
              <a:buFont typeface="Arial"/>
              <a:buChar char="•"/>
            </a:pPr>
            <a:r>
              <a:rPr lang="en-US" sz="1200">
                <a:ea typeface="+mn-lt"/>
                <a:cs typeface="+mn-lt"/>
              </a:rPr>
              <a:t>Students will work as a team to be able to plan and implement a Flyby mission planner to complete a specific trajectory within the asteroid belt region.</a:t>
            </a:r>
            <a:endParaRPr lang="en-US" sz="1200"/>
          </a:p>
          <a:p>
            <a:pPr marL="171450" indent="-171450">
              <a:buFont typeface="Arial"/>
              <a:buChar char="•"/>
            </a:pPr>
            <a:r>
              <a:rPr lang="en-US" sz="1200">
                <a:ea typeface="+mn-lt"/>
                <a:cs typeface="+mn-lt"/>
              </a:rPr>
              <a:t>Students will be able to analyze their data from the asteroid flyby to identify the top three asteroids that they feel should be mined for ore based on the amount of valuable minerals (magnets) inside.</a:t>
            </a:r>
            <a:endParaRPr lang="en-US" sz="1200"/>
          </a:p>
          <a:p>
            <a:pPr marL="171450" indent="-171450">
              <a:buFont typeface="Arial"/>
              <a:buChar char="•"/>
            </a:pPr>
            <a:r>
              <a:rPr lang="en-US" sz="1200">
                <a:ea typeface="+mn-lt"/>
                <a:cs typeface="+mn-lt"/>
              </a:rPr>
              <a:t>Students will be able to calculate the return on investment for their asteroid mining mission.</a:t>
            </a:r>
            <a:endParaRPr lang="en-US" sz="1200"/>
          </a:p>
          <a:p>
            <a:pPr marL="285750" indent="-285750">
              <a:buFont typeface="Arial" panose="020B0604020202020204" pitchFamily="34" charset="0"/>
              <a:buChar char="•"/>
            </a:pPr>
            <a:endParaRPr lang="en-US"/>
          </a:p>
          <a:p>
            <a:endParaRPr lang="en-US" u="sng"/>
          </a:p>
        </p:txBody>
      </p:sp>
      <p:sp>
        <p:nvSpPr>
          <p:cNvPr id="4" name="TextBox 3">
            <a:extLst>
              <a:ext uri="{FF2B5EF4-FFF2-40B4-BE49-F238E27FC236}">
                <a16:creationId xmlns:a16="http://schemas.microsoft.com/office/drawing/2014/main" id="{C0FFB3BB-DF72-C812-49BA-A506D5DA3A8E}"/>
              </a:ext>
            </a:extLst>
          </p:cNvPr>
          <p:cNvSpPr txBox="1"/>
          <p:nvPr/>
        </p:nvSpPr>
        <p:spPr>
          <a:xfrm>
            <a:off x="6095999" y="849600"/>
            <a:ext cx="5642517" cy="5216813"/>
          </a:xfrm>
          <a:prstGeom prst="rect">
            <a:avLst/>
          </a:prstGeom>
          <a:noFill/>
          <a:ln>
            <a:solidFill>
              <a:schemeClr val="tx1"/>
            </a:solidFill>
          </a:ln>
        </p:spPr>
        <p:txBody>
          <a:bodyPr wrap="square" rtlCol="0">
            <a:spAutoFit/>
          </a:bodyPr>
          <a:lstStyle/>
          <a:p>
            <a:r>
              <a:rPr lang="en-US" u="sng"/>
              <a:t>Background knowledge:</a:t>
            </a:r>
          </a:p>
          <a:p>
            <a:endParaRPr lang="en-US" sz="900"/>
          </a:p>
          <a:p>
            <a:r>
              <a:rPr lang="en-US" sz="900"/>
              <a:t>The asteroid belt is a region of space located between the orbits of Mars and Jupiter. It is home to millions of asteroids, which are rocky or metallic bodies that range in size from a few meters to hundreds of kilometers in diameter.</a:t>
            </a:r>
          </a:p>
          <a:p>
            <a:endParaRPr lang="en-US" sz="900"/>
          </a:p>
          <a:p>
            <a:r>
              <a:rPr lang="en-US" sz="900"/>
              <a:t>Asteroids are thought to be remnants of the early solar system formation. They are believed to have formed when a protoplanet, which was a large body of material that was orbiting the Sun, broke apart.</a:t>
            </a:r>
          </a:p>
          <a:p>
            <a:endParaRPr lang="en-US" sz="900"/>
          </a:p>
          <a:p>
            <a:r>
              <a:rPr lang="en-US" sz="900"/>
              <a:t>Asteroids contain a variety of minerals, including iron, nickel, platinum, and gold. Some asteroids also contain water and other volatile compounds.</a:t>
            </a:r>
          </a:p>
          <a:p>
            <a:endParaRPr lang="en-US" sz="900"/>
          </a:p>
          <a:p>
            <a:r>
              <a:rPr lang="en-US" sz="900"/>
              <a:t>Asteroid mining is the proposed process of extracting raw materials from asteroids. Asteroid mining is still in its early stages of development, but there are a number of companies and organizations that are working to make it a reality.</a:t>
            </a:r>
          </a:p>
          <a:p>
            <a:endParaRPr lang="en-US" sz="900"/>
          </a:p>
          <a:p>
            <a:r>
              <a:rPr lang="en-US" sz="900"/>
              <a:t>There are a number of challenges that need to be overcome before asteroid mining can become a commercial venture. One challenge is the high cost of space travel. Another challenge is the development of technologies to extract and process raw materials in space.</a:t>
            </a:r>
          </a:p>
          <a:p>
            <a:endParaRPr lang="en-US" sz="900"/>
          </a:p>
          <a:p>
            <a:r>
              <a:rPr lang="en-US" sz="900"/>
              <a:t>Despite the challenges, asteroid mining has the potential to revolutionize the way we obtain resources. Asteroids contain a vast amount of valuable minerals, and they could be a source of resources for deep space exploration and colonization.</a:t>
            </a:r>
          </a:p>
          <a:p>
            <a:endParaRPr lang="en-US" sz="900"/>
          </a:p>
          <a:p>
            <a:r>
              <a:rPr lang="en-US" sz="900"/>
              <a:t>Potential benefits of asteroid mining:</a:t>
            </a:r>
          </a:p>
          <a:p>
            <a:pPr marL="171450" indent="-171450">
              <a:buFont typeface="Arial" panose="020B0604020202020204" pitchFamily="34" charset="0"/>
              <a:buChar char="•"/>
            </a:pPr>
            <a:r>
              <a:rPr lang="en-US" sz="900"/>
              <a:t>It could provide a source of resources for deep space exploration and colonization.</a:t>
            </a:r>
          </a:p>
          <a:p>
            <a:pPr marL="171450" indent="-171450">
              <a:buFont typeface="Arial" panose="020B0604020202020204" pitchFamily="34" charset="0"/>
              <a:buChar char="•"/>
            </a:pPr>
            <a:r>
              <a:rPr lang="en-US" sz="900"/>
              <a:t>It could reduce our reliance on Earth-based resources.</a:t>
            </a:r>
          </a:p>
          <a:p>
            <a:pPr marL="171450" indent="-171450">
              <a:buFont typeface="Arial" panose="020B0604020202020204" pitchFamily="34" charset="0"/>
              <a:buChar char="•"/>
            </a:pPr>
            <a:r>
              <a:rPr lang="en-US" sz="900"/>
              <a:t>It could create new jobs and industries.</a:t>
            </a:r>
          </a:p>
          <a:p>
            <a:pPr marL="171450" indent="-171450">
              <a:buFont typeface="Arial" panose="020B0604020202020204" pitchFamily="34" charset="0"/>
              <a:buChar char="•"/>
            </a:pPr>
            <a:r>
              <a:rPr lang="en-US" sz="900"/>
              <a:t>It could help us to learn more about the early solar system.</a:t>
            </a:r>
          </a:p>
          <a:p>
            <a:endParaRPr lang="en-US" sz="900"/>
          </a:p>
          <a:p>
            <a:r>
              <a:rPr lang="en-US" sz="900"/>
              <a:t>Potential risks associated with asteroid mining:</a:t>
            </a:r>
          </a:p>
          <a:p>
            <a:pPr marL="171450" indent="-171450">
              <a:buFont typeface="Arial" panose="020B0604020202020204" pitchFamily="34" charset="0"/>
              <a:buChar char="•"/>
            </a:pPr>
            <a:r>
              <a:rPr lang="en-US" sz="900"/>
              <a:t>It could damage the environment on Earth if asteroids are mined in a way that releases harmful materials into space.</a:t>
            </a:r>
          </a:p>
          <a:p>
            <a:pPr marL="171450" indent="-171450">
              <a:buFont typeface="Arial" panose="020B0604020202020204" pitchFamily="34" charset="0"/>
              <a:buChar char="•"/>
            </a:pPr>
            <a:r>
              <a:rPr lang="en-US" sz="900"/>
              <a:t>It could lead to conflict between nations or corporations over the ownership of asteroid resources.</a:t>
            </a:r>
          </a:p>
          <a:p>
            <a:pPr marL="171450" indent="-171450">
              <a:buFont typeface="Arial" panose="020B0604020202020204" pitchFamily="34" charset="0"/>
              <a:buChar char="•"/>
            </a:pPr>
            <a:r>
              <a:rPr lang="en-US" sz="900"/>
              <a:t>It could increase the risk of asteroids colliding with Earth if mining operations disturb asteroids.</a:t>
            </a:r>
          </a:p>
        </p:txBody>
      </p:sp>
      <p:pic>
        <p:nvPicPr>
          <p:cNvPr id="6" name="Picture 5" descr="A black and white image of a keyboard&#10;&#10;Description automatically generated with medium confidence">
            <a:extLst>
              <a:ext uri="{FF2B5EF4-FFF2-40B4-BE49-F238E27FC236}">
                <a16:creationId xmlns:a16="http://schemas.microsoft.com/office/drawing/2014/main" id="{AEF3A8FC-ABF6-D697-9269-FF398EC1A7F7}"/>
              </a:ext>
            </a:extLst>
          </p:cNvPr>
          <p:cNvPicPr>
            <a:picLocks noChangeAspect="1"/>
          </p:cNvPicPr>
          <p:nvPr/>
        </p:nvPicPr>
        <p:blipFill>
          <a:blip r:embed="rId2"/>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4036206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F7CFC9-005F-51D2-FA38-25FB642D3020}"/>
              </a:ext>
            </a:extLst>
          </p:cNvPr>
          <p:cNvSpPr>
            <a:spLocks noGrp="1"/>
          </p:cNvSpPr>
          <p:nvPr>
            <p:ph type="title"/>
          </p:nvPr>
        </p:nvSpPr>
        <p:spPr>
          <a:xfrm>
            <a:off x="636832" y="180545"/>
            <a:ext cx="5806197" cy="1809500"/>
          </a:xfrm>
        </p:spPr>
        <p:txBody>
          <a:bodyPr/>
          <a:lstStyle/>
          <a:p>
            <a:r>
              <a:rPr lang="en-US"/>
              <a:t>Classroom &amp; Asteroid Setup</a:t>
            </a:r>
          </a:p>
        </p:txBody>
      </p:sp>
      <p:sp>
        <p:nvSpPr>
          <p:cNvPr id="4" name="Content Placeholder 3">
            <a:extLst>
              <a:ext uri="{FF2B5EF4-FFF2-40B4-BE49-F238E27FC236}">
                <a16:creationId xmlns:a16="http://schemas.microsoft.com/office/drawing/2014/main" id="{D0A3BD1E-FE53-CBC3-19FE-7B8F0C48FD80}"/>
              </a:ext>
            </a:extLst>
          </p:cNvPr>
          <p:cNvSpPr>
            <a:spLocks noGrp="1"/>
          </p:cNvSpPr>
          <p:nvPr>
            <p:ph idx="1"/>
          </p:nvPr>
        </p:nvSpPr>
        <p:spPr>
          <a:xfrm>
            <a:off x="636832" y="2102927"/>
            <a:ext cx="5005873" cy="4290893"/>
          </a:xfrm>
        </p:spPr>
        <p:txBody>
          <a:bodyPr>
            <a:normAutofit fontScale="25000" lnSpcReduction="20000"/>
          </a:bodyPr>
          <a:lstStyle/>
          <a:p>
            <a:r>
              <a:rPr lang="en-US" sz="3000"/>
              <a:t>This activity does take a little time to prep as the asteroids must be prepped with or without magnets. </a:t>
            </a:r>
          </a:p>
          <a:p>
            <a:r>
              <a:rPr lang="en-US" sz="3000"/>
              <a:t>It is more fun to do a little research on the asteroids to see which ones are metalloids to make the scenario as realistic as possible. Eyes on Asteroids is a fun and free way to explore various asteroids. The more metal that is predicted to be in the asteroid, the more magnets can be added inside the foil. For example, Psyche always has the most magnets when the field is being prepped.</a:t>
            </a:r>
          </a:p>
          <a:p>
            <a:r>
              <a:rPr lang="en-US" sz="3000"/>
              <a:t>After the magnets are designated for each asteroid, it can be easy to tape one end of the fishing line to the magnets. Sometimes the line slips out of the tape so adjust as needed.</a:t>
            </a:r>
          </a:p>
          <a:p>
            <a:r>
              <a:rPr lang="en-US" sz="3000"/>
              <a:t>Wad foil around the magnets and fishing line in any shape you want. Again, it can be more fun if they look like the actual asteroids. Feel free to take creative liberties. If you are not able to hang them from the ceiling you can tape the magnets inside a small dixie cup or just wad them in foil.</a:t>
            </a:r>
          </a:p>
          <a:p>
            <a:r>
              <a:rPr lang="en-US" sz="3000"/>
              <a:t>If you are able to hang these from the ceiling, one method is to tie the other end of the fishing line to a binder clip or paper clip to attach to the ceiling. Always be safe when standing on a ladder or ask for support from school staff to ensure you are following safety protocols.</a:t>
            </a:r>
          </a:p>
          <a:p>
            <a:r>
              <a:rPr lang="en-US" sz="3000"/>
              <a:t>If you cannot hang the asteroids from the ceiling, you can also place them on desks around the room. Again, take creative liberties to meet the needs of your students.</a:t>
            </a:r>
          </a:p>
          <a:p>
            <a:r>
              <a:rPr lang="en-US" sz="3000"/>
              <a:t>Lastly, make sure to type up or record how many magnets are in each asteroid and assign it a value. Print off the names of the asteroids and tape them to the outside of the foil or cup. </a:t>
            </a:r>
          </a:p>
          <a:p>
            <a:r>
              <a:rPr lang="en-US" sz="3000"/>
              <a:t>Adjust the font size if you want to encourage students to use the binoculars as the “telescope” for this activity.</a:t>
            </a:r>
          </a:p>
        </p:txBody>
      </p:sp>
      <p:pic>
        <p:nvPicPr>
          <p:cNvPr id="6" name="Picture 5" descr="A tin foil from the ceiling&#10;&#10;Description automatically generated">
            <a:extLst>
              <a:ext uri="{FF2B5EF4-FFF2-40B4-BE49-F238E27FC236}">
                <a16:creationId xmlns:a16="http://schemas.microsoft.com/office/drawing/2014/main" id="{D01C0D3E-E447-826F-1835-62D5004908A3}"/>
              </a:ext>
            </a:extLst>
          </p:cNvPr>
          <p:cNvPicPr>
            <a:picLocks noChangeAspect="1"/>
          </p:cNvPicPr>
          <p:nvPr/>
        </p:nvPicPr>
        <p:blipFill rotWithShape="1">
          <a:blip r:embed="rId2">
            <a:extLst>
              <a:ext uri="{28A0092B-C50C-407E-A947-70E740481C1C}">
                <a14:useLocalDpi xmlns:a14="http://schemas.microsoft.com/office/drawing/2010/main" val="0"/>
              </a:ext>
            </a:extLst>
          </a:blip>
          <a:srcRect r="39742" b="30241"/>
          <a:stretch/>
        </p:blipFill>
        <p:spPr>
          <a:xfrm>
            <a:off x="6539861" y="921948"/>
            <a:ext cx="2460333" cy="2136194"/>
          </a:xfrm>
          <a:prstGeom prst="rect">
            <a:avLst/>
          </a:prstGeom>
        </p:spPr>
      </p:pic>
      <p:pic>
        <p:nvPicPr>
          <p:cNvPr id="8" name="Picture 7" descr="A classroom with tables and chairs&#10;&#10;Description automatically generated">
            <a:extLst>
              <a:ext uri="{FF2B5EF4-FFF2-40B4-BE49-F238E27FC236}">
                <a16:creationId xmlns:a16="http://schemas.microsoft.com/office/drawing/2014/main" id="{59766FA7-65E6-B514-DDBC-7101B3A1B388}"/>
              </a:ext>
            </a:extLst>
          </p:cNvPr>
          <p:cNvPicPr>
            <a:picLocks noChangeAspect="1"/>
          </p:cNvPicPr>
          <p:nvPr/>
        </p:nvPicPr>
        <p:blipFill rotWithShape="1">
          <a:blip r:embed="rId3">
            <a:extLst>
              <a:ext uri="{28A0092B-C50C-407E-A947-70E740481C1C}">
                <a14:useLocalDpi xmlns:a14="http://schemas.microsoft.com/office/drawing/2010/main" val="0"/>
              </a:ext>
            </a:extLst>
          </a:blip>
          <a:srcRect l="1" t="27760" r="526" b="9963"/>
          <a:stretch/>
        </p:blipFill>
        <p:spPr>
          <a:xfrm>
            <a:off x="6528996" y="3595714"/>
            <a:ext cx="5112139" cy="2217872"/>
          </a:xfrm>
          <a:prstGeom prst="rect">
            <a:avLst/>
          </a:prstGeom>
        </p:spPr>
      </p:pic>
      <p:pic>
        <p:nvPicPr>
          <p:cNvPr id="10" name="Picture 9" descr="A hand holding a white cup with a silver object inside&#10;&#10;Description automatically generated">
            <a:extLst>
              <a:ext uri="{FF2B5EF4-FFF2-40B4-BE49-F238E27FC236}">
                <a16:creationId xmlns:a16="http://schemas.microsoft.com/office/drawing/2014/main" id="{73A82078-F5D2-E613-95EC-5F7EB8B8743B}"/>
              </a:ext>
            </a:extLst>
          </p:cNvPr>
          <p:cNvPicPr>
            <a:picLocks noChangeAspect="1"/>
          </p:cNvPicPr>
          <p:nvPr/>
        </p:nvPicPr>
        <p:blipFill rotWithShape="1">
          <a:blip r:embed="rId4">
            <a:extLst>
              <a:ext uri="{28A0092B-C50C-407E-A947-70E740481C1C}">
                <a14:useLocalDpi xmlns:a14="http://schemas.microsoft.com/office/drawing/2010/main" val="0"/>
              </a:ext>
            </a:extLst>
          </a:blip>
          <a:srcRect l="19622" t="5339" r="28869" b="15629"/>
          <a:stretch/>
        </p:blipFill>
        <p:spPr>
          <a:xfrm rot="5400000">
            <a:off x="9354832" y="760974"/>
            <a:ext cx="2136194" cy="2458142"/>
          </a:xfrm>
          <a:prstGeom prst="rect">
            <a:avLst/>
          </a:prstGeom>
        </p:spPr>
      </p:pic>
      <p:pic>
        <p:nvPicPr>
          <p:cNvPr id="11" name="Picture 10" descr="A black and white image of a keyboard&#10;&#10;Description automatically generated with medium confidence">
            <a:extLst>
              <a:ext uri="{FF2B5EF4-FFF2-40B4-BE49-F238E27FC236}">
                <a16:creationId xmlns:a16="http://schemas.microsoft.com/office/drawing/2014/main" id="{C13A18BD-3311-4D93-CDD7-33A5C7D8E7D5}"/>
              </a:ext>
            </a:extLst>
          </p:cNvPr>
          <p:cNvPicPr>
            <a:picLocks noChangeAspect="1"/>
          </p:cNvPicPr>
          <p:nvPr/>
        </p:nvPicPr>
        <p:blipFill>
          <a:blip r:embed="rId5"/>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288529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A48F1-3E5C-797E-A510-891F661D7D4D}"/>
              </a:ext>
            </a:extLst>
          </p:cNvPr>
          <p:cNvSpPr>
            <a:spLocks noGrp="1"/>
          </p:cNvSpPr>
          <p:nvPr>
            <p:ph type="title"/>
          </p:nvPr>
        </p:nvSpPr>
        <p:spPr>
          <a:xfrm>
            <a:off x="495395" y="372622"/>
            <a:ext cx="4069171" cy="712421"/>
          </a:xfrm>
        </p:spPr>
        <p:txBody>
          <a:bodyPr>
            <a:noAutofit/>
          </a:bodyPr>
          <a:lstStyle/>
          <a:p>
            <a:r>
              <a:rPr lang="en-US" sz="2800"/>
              <a:t>Classroom Setup Continued</a:t>
            </a:r>
          </a:p>
        </p:txBody>
      </p:sp>
      <p:sp>
        <p:nvSpPr>
          <p:cNvPr id="4" name="Frame 3">
            <a:extLst>
              <a:ext uri="{FF2B5EF4-FFF2-40B4-BE49-F238E27FC236}">
                <a16:creationId xmlns:a16="http://schemas.microsoft.com/office/drawing/2014/main" id="{06438942-7639-0A85-FB02-35140E0222FC}"/>
              </a:ext>
            </a:extLst>
          </p:cNvPr>
          <p:cNvSpPr/>
          <p:nvPr/>
        </p:nvSpPr>
        <p:spPr>
          <a:xfrm>
            <a:off x="394861" y="1494094"/>
            <a:ext cx="11091746" cy="5062653"/>
          </a:xfrm>
          <a:prstGeom prst="frame">
            <a:avLst>
              <a:gd name="adj1" fmla="val 216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a:extLst>
              <a:ext uri="{FF2B5EF4-FFF2-40B4-BE49-F238E27FC236}">
                <a16:creationId xmlns:a16="http://schemas.microsoft.com/office/drawing/2014/main" id="{08792DE0-6CC9-5514-3700-F22135233B04}"/>
              </a:ext>
            </a:extLst>
          </p:cNvPr>
          <p:cNvCxnSpPr/>
          <p:nvPr/>
        </p:nvCxnSpPr>
        <p:spPr>
          <a:xfrm>
            <a:off x="1661276" y="5360757"/>
            <a:ext cx="8404104"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Right Arrow 6">
            <a:extLst>
              <a:ext uri="{FF2B5EF4-FFF2-40B4-BE49-F238E27FC236}">
                <a16:creationId xmlns:a16="http://schemas.microsoft.com/office/drawing/2014/main" id="{E945367E-85F5-C783-C97A-21FF491BB50F}"/>
              </a:ext>
            </a:extLst>
          </p:cNvPr>
          <p:cNvSpPr/>
          <p:nvPr/>
        </p:nvSpPr>
        <p:spPr>
          <a:xfrm rot="16200000">
            <a:off x="545474" y="4976849"/>
            <a:ext cx="1047023" cy="29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A7088154-B1C3-27F2-78E8-CE90D2B42D87}"/>
              </a:ext>
            </a:extLst>
          </p:cNvPr>
          <p:cNvSpPr/>
          <p:nvPr/>
        </p:nvSpPr>
        <p:spPr>
          <a:xfrm rot="5400000">
            <a:off x="10134158" y="4976850"/>
            <a:ext cx="1047023" cy="2931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36567871-C15D-994E-B68C-732927D9FE36}"/>
              </a:ext>
            </a:extLst>
          </p:cNvPr>
          <p:cNvSpPr/>
          <p:nvPr/>
        </p:nvSpPr>
        <p:spPr>
          <a:xfrm>
            <a:off x="1506748" y="2254589"/>
            <a:ext cx="322052" cy="28618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01E3AE6D-5FE1-5674-B284-A1EBA4DF6962}"/>
              </a:ext>
            </a:extLst>
          </p:cNvPr>
          <p:cNvSpPr/>
          <p:nvPr/>
        </p:nvSpPr>
        <p:spPr>
          <a:xfrm>
            <a:off x="8039008" y="2623030"/>
            <a:ext cx="322052" cy="28618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08193D32-1E88-F3CC-898F-CF692CA64C90}"/>
              </a:ext>
            </a:extLst>
          </p:cNvPr>
          <p:cNvSpPr/>
          <p:nvPr/>
        </p:nvSpPr>
        <p:spPr>
          <a:xfrm>
            <a:off x="9447835" y="1976886"/>
            <a:ext cx="322052" cy="28618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49B8DBCD-47BA-1EFE-407A-D8BDF6ACB68B}"/>
              </a:ext>
            </a:extLst>
          </p:cNvPr>
          <p:cNvSpPr/>
          <p:nvPr/>
        </p:nvSpPr>
        <p:spPr>
          <a:xfrm>
            <a:off x="4851691" y="3150376"/>
            <a:ext cx="322052" cy="28618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689FD2DB-6AB0-9B79-6A43-987024DA4420}"/>
              </a:ext>
            </a:extLst>
          </p:cNvPr>
          <p:cNvSpPr/>
          <p:nvPr/>
        </p:nvSpPr>
        <p:spPr>
          <a:xfrm>
            <a:off x="3107530" y="1904176"/>
            <a:ext cx="322052" cy="28618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F95D6985-7AA2-7728-153B-0B558C9A9AB6}"/>
              </a:ext>
            </a:extLst>
          </p:cNvPr>
          <p:cNvSpPr/>
          <p:nvPr/>
        </p:nvSpPr>
        <p:spPr>
          <a:xfrm>
            <a:off x="7385199" y="2864189"/>
            <a:ext cx="322052" cy="28618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D568A5D7-21FC-4BF6-FCF4-5E3FAC0272D3}"/>
              </a:ext>
            </a:extLst>
          </p:cNvPr>
          <p:cNvSpPr/>
          <p:nvPr/>
        </p:nvSpPr>
        <p:spPr>
          <a:xfrm>
            <a:off x="5727797" y="1882072"/>
            <a:ext cx="322052" cy="28618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BFE1DE09-98C5-36A8-8452-E447B4839EF4}"/>
              </a:ext>
            </a:extLst>
          </p:cNvPr>
          <p:cNvSpPr/>
          <p:nvPr/>
        </p:nvSpPr>
        <p:spPr>
          <a:xfrm>
            <a:off x="8292421" y="5646944"/>
            <a:ext cx="362968" cy="383908"/>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Close-up of two people's hands pointing at laptop screen with stack of 4 books in background, one person holding a pen">
            <a:extLst>
              <a:ext uri="{FF2B5EF4-FFF2-40B4-BE49-F238E27FC236}">
                <a16:creationId xmlns:a16="http://schemas.microsoft.com/office/drawing/2014/main" id="{AD1D8E92-B74A-A4F2-0435-380CF6AA6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034" y="5463335"/>
            <a:ext cx="1016065" cy="677376"/>
          </a:xfrm>
          <a:prstGeom prst="rect">
            <a:avLst/>
          </a:prstGeom>
        </p:spPr>
      </p:pic>
      <p:pic>
        <p:nvPicPr>
          <p:cNvPr id="20" name="Graphic 19" descr="Telescope outline">
            <a:extLst>
              <a:ext uri="{FF2B5EF4-FFF2-40B4-BE49-F238E27FC236}">
                <a16:creationId xmlns:a16="http://schemas.microsoft.com/office/drawing/2014/main" id="{D4110809-774E-A648-79F9-939002BAD1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9774" y="5430414"/>
            <a:ext cx="698753" cy="698753"/>
          </a:xfrm>
          <a:prstGeom prst="rect">
            <a:avLst/>
          </a:prstGeom>
        </p:spPr>
      </p:pic>
      <p:sp>
        <p:nvSpPr>
          <p:cNvPr id="21" name="Rounded Rectangle 20">
            <a:extLst>
              <a:ext uri="{FF2B5EF4-FFF2-40B4-BE49-F238E27FC236}">
                <a16:creationId xmlns:a16="http://schemas.microsoft.com/office/drawing/2014/main" id="{1877BCF8-8E5E-D1E9-1AE6-90A0391C6B34}"/>
              </a:ext>
            </a:extLst>
          </p:cNvPr>
          <p:cNvSpPr/>
          <p:nvPr/>
        </p:nvSpPr>
        <p:spPr>
          <a:xfrm>
            <a:off x="8759149" y="5602431"/>
            <a:ext cx="1377372" cy="4937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Mission Control</a:t>
            </a:r>
          </a:p>
        </p:txBody>
      </p:sp>
      <p:sp>
        <p:nvSpPr>
          <p:cNvPr id="22" name="TextBox 21">
            <a:extLst>
              <a:ext uri="{FF2B5EF4-FFF2-40B4-BE49-F238E27FC236}">
                <a16:creationId xmlns:a16="http://schemas.microsoft.com/office/drawing/2014/main" id="{7B3216B3-D6D0-7ECF-FEB0-FD4BAE8C96D3}"/>
              </a:ext>
            </a:extLst>
          </p:cNvPr>
          <p:cNvSpPr txBox="1"/>
          <p:nvPr/>
        </p:nvSpPr>
        <p:spPr>
          <a:xfrm>
            <a:off x="3947532" y="345466"/>
            <a:ext cx="7069873" cy="1015663"/>
          </a:xfrm>
          <a:prstGeom prst="rect">
            <a:avLst/>
          </a:prstGeom>
          <a:noFill/>
        </p:spPr>
        <p:txBody>
          <a:bodyPr wrap="square" rtlCol="0">
            <a:spAutoFit/>
          </a:bodyPr>
          <a:lstStyle/>
          <a:p>
            <a:pPr marL="171450" indent="-171450">
              <a:buFont typeface="Arial" panose="020B0604020202020204" pitchFamily="34" charset="0"/>
              <a:buChar char="•"/>
            </a:pPr>
            <a:r>
              <a:rPr lang="en-US" sz="1200"/>
              <a:t>Students cannot cross the line that is taped out or identified across one side of the classroom. This represents “Earth”. </a:t>
            </a:r>
          </a:p>
          <a:p>
            <a:pPr marL="171450" indent="-171450">
              <a:buFont typeface="Arial" panose="020B0604020202020204" pitchFamily="34" charset="0"/>
              <a:buChar char="•"/>
            </a:pPr>
            <a:r>
              <a:rPr lang="en-US" sz="1200"/>
              <a:t>The only thing that can leave “Earth” is the designated student who is carrying the solar sail to explore the asteroid trajectory that has been mapped out.</a:t>
            </a:r>
          </a:p>
          <a:p>
            <a:pPr marL="171450" indent="-171450">
              <a:buFont typeface="Arial" panose="020B0604020202020204" pitchFamily="34" charset="0"/>
              <a:buChar char="•"/>
            </a:pPr>
            <a:r>
              <a:rPr lang="en-US" sz="1200"/>
              <a:t>Telescope viewing and Mission Control must stay behind the line.</a:t>
            </a:r>
          </a:p>
        </p:txBody>
      </p:sp>
      <p:sp>
        <p:nvSpPr>
          <p:cNvPr id="23" name="TextBox 22">
            <a:extLst>
              <a:ext uri="{FF2B5EF4-FFF2-40B4-BE49-F238E27FC236}">
                <a16:creationId xmlns:a16="http://schemas.microsoft.com/office/drawing/2014/main" id="{3F68CC81-0081-BD10-5E35-ED7EBB6796F9}"/>
              </a:ext>
            </a:extLst>
          </p:cNvPr>
          <p:cNvSpPr txBox="1"/>
          <p:nvPr/>
        </p:nvSpPr>
        <p:spPr>
          <a:xfrm>
            <a:off x="1739647" y="2292281"/>
            <a:ext cx="1367883" cy="369332"/>
          </a:xfrm>
          <a:prstGeom prst="rect">
            <a:avLst/>
          </a:prstGeom>
          <a:noFill/>
        </p:spPr>
        <p:txBody>
          <a:bodyPr wrap="square" rtlCol="0">
            <a:spAutoFit/>
          </a:bodyPr>
          <a:lstStyle/>
          <a:p>
            <a:r>
              <a:rPr lang="en-US"/>
              <a:t>Asteroids</a:t>
            </a:r>
          </a:p>
        </p:txBody>
      </p:sp>
      <p:sp>
        <p:nvSpPr>
          <p:cNvPr id="24" name="TextBox 23">
            <a:extLst>
              <a:ext uri="{FF2B5EF4-FFF2-40B4-BE49-F238E27FC236}">
                <a16:creationId xmlns:a16="http://schemas.microsoft.com/office/drawing/2014/main" id="{0D9FFC99-10D8-61EA-925D-72E70DD0FC62}"/>
              </a:ext>
            </a:extLst>
          </p:cNvPr>
          <p:cNvSpPr txBox="1"/>
          <p:nvPr/>
        </p:nvSpPr>
        <p:spPr>
          <a:xfrm>
            <a:off x="1491937" y="4687328"/>
            <a:ext cx="6696724" cy="646331"/>
          </a:xfrm>
          <a:prstGeom prst="rect">
            <a:avLst/>
          </a:prstGeom>
          <a:noFill/>
        </p:spPr>
        <p:txBody>
          <a:bodyPr wrap="square" rtlCol="0">
            <a:spAutoFit/>
          </a:bodyPr>
          <a:lstStyle/>
          <a:p>
            <a:r>
              <a:rPr lang="en-US" sz="1200"/>
              <a:t>Student Spacecraft leaves “Earth” on one side, they must go through the asteroid belt as planned. Deviating from the plan ends up in a fine. The spacecraft must come back to “Earth” on the other side.</a:t>
            </a:r>
          </a:p>
        </p:txBody>
      </p:sp>
      <p:pic>
        <p:nvPicPr>
          <p:cNvPr id="26" name="Picture 25" descr="A person holding a toy&#10;&#10;Description automatically generated">
            <a:extLst>
              <a:ext uri="{FF2B5EF4-FFF2-40B4-BE49-F238E27FC236}">
                <a16:creationId xmlns:a16="http://schemas.microsoft.com/office/drawing/2014/main" id="{FA585644-FF83-494A-D6DE-C0460192A34E}"/>
              </a:ext>
            </a:extLst>
          </p:cNvPr>
          <p:cNvPicPr>
            <a:picLocks noChangeAspect="1"/>
          </p:cNvPicPr>
          <p:nvPr/>
        </p:nvPicPr>
        <p:blipFill rotWithShape="1">
          <a:blip r:embed="rId5">
            <a:extLst>
              <a:ext uri="{28A0092B-C50C-407E-A947-70E740481C1C}">
                <a14:useLocalDpi xmlns:a14="http://schemas.microsoft.com/office/drawing/2010/main" val="0"/>
              </a:ext>
            </a:extLst>
          </a:blip>
          <a:srcRect l="6025" t="32665" r="30324" b="4862"/>
          <a:stretch/>
        </p:blipFill>
        <p:spPr>
          <a:xfrm>
            <a:off x="1379091" y="2684674"/>
            <a:ext cx="1821366" cy="1340746"/>
          </a:xfrm>
          <a:prstGeom prst="rect">
            <a:avLst/>
          </a:prstGeom>
        </p:spPr>
      </p:pic>
      <p:pic>
        <p:nvPicPr>
          <p:cNvPr id="28" name="Picture 27" descr="A hand holding a toy&#10;&#10;Description automatically generated">
            <a:extLst>
              <a:ext uri="{FF2B5EF4-FFF2-40B4-BE49-F238E27FC236}">
                <a16:creationId xmlns:a16="http://schemas.microsoft.com/office/drawing/2014/main" id="{3552D8E7-7714-76BB-FF39-C4FD1721B48E}"/>
              </a:ext>
            </a:extLst>
          </p:cNvPr>
          <p:cNvPicPr>
            <a:picLocks noChangeAspect="1"/>
          </p:cNvPicPr>
          <p:nvPr/>
        </p:nvPicPr>
        <p:blipFill rotWithShape="1">
          <a:blip r:embed="rId6">
            <a:extLst>
              <a:ext uri="{28A0092B-C50C-407E-A947-70E740481C1C}">
                <a14:useLocalDpi xmlns:a14="http://schemas.microsoft.com/office/drawing/2010/main" val="0"/>
              </a:ext>
            </a:extLst>
          </a:blip>
          <a:srcRect l="1767" t="15431" r="36480" b="6843"/>
          <a:stretch/>
        </p:blipFill>
        <p:spPr>
          <a:xfrm>
            <a:off x="5596001" y="2464729"/>
            <a:ext cx="1335921" cy="1261097"/>
          </a:xfrm>
          <a:prstGeom prst="rect">
            <a:avLst/>
          </a:prstGeom>
        </p:spPr>
      </p:pic>
      <p:pic>
        <p:nvPicPr>
          <p:cNvPr id="30" name="Picture 29" descr="A child looking at a piece of foil&#10;&#10;Description automatically generated">
            <a:extLst>
              <a:ext uri="{FF2B5EF4-FFF2-40B4-BE49-F238E27FC236}">
                <a16:creationId xmlns:a16="http://schemas.microsoft.com/office/drawing/2014/main" id="{565FD1A7-E589-3457-9BEB-36E45F78CD2A}"/>
              </a:ext>
            </a:extLst>
          </p:cNvPr>
          <p:cNvPicPr>
            <a:picLocks noChangeAspect="1"/>
          </p:cNvPicPr>
          <p:nvPr/>
        </p:nvPicPr>
        <p:blipFill rotWithShape="1">
          <a:blip r:embed="rId7">
            <a:extLst>
              <a:ext uri="{28A0092B-C50C-407E-A947-70E740481C1C}">
                <a14:useLocalDpi xmlns:a14="http://schemas.microsoft.com/office/drawing/2010/main" val="0"/>
              </a:ext>
            </a:extLst>
          </a:blip>
          <a:srcRect l="19078" t="7298" r="27797"/>
          <a:stretch/>
        </p:blipFill>
        <p:spPr>
          <a:xfrm rot="5400000">
            <a:off x="9371475" y="2308470"/>
            <a:ext cx="1261097" cy="1650464"/>
          </a:xfrm>
          <a:prstGeom prst="rect">
            <a:avLst/>
          </a:prstGeom>
        </p:spPr>
      </p:pic>
      <p:pic>
        <p:nvPicPr>
          <p:cNvPr id="5" name="Picture 4" descr="A black and white image of a keyboard&#10;&#10;Description automatically generated with medium confidence">
            <a:extLst>
              <a:ext uri="{FF2B5EF4-FFF2-40B4-BE49-F238E27FC236}">
                <a16:creationId xmlns:a16="http://schemas.microsoft.com/office/drawing/2014/main" id="{90ECBB6C-AD4D-5C4D-C679-B49606B61918}"/>
              </a:ext>
            </a:extLst>
          </p:cNvPr>
          <p:cNvPicPr>
            <a:picLocks noChangeAspect="1"/>
          </p:cNvPicPr>
          <p:nvPr/>
        </p:nvPicPr>
        <p:blipFill>
          <a:blip r:embed="rId8"/>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3815031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78954-F2B8-2C63-5FCA-34005AEF4373}"/>
              </a:ext>
            </a:extLst>
          </p:cNvPr>
          <p:cNvSpPr/>
          <p:nvPr/>
        </p:nvSpPr>
        <p:spPr>
          <a:xfrm>
            <a:off x="0" y="-1270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9148B0-D6E2-8B1B-E39D-891EAC1906EA}"/>
              </a:ext>
            </a:extLst>
          </p:cNvPr>
          <p:cNvSpPr txBox="1"/>
          <p:nvPr/>
        </p:nvSpPr>
        <p:spPr>
          <a:xfrm>
            <a:off x="329985" y="190050"/>
            <a:ext cx="5804115" cy="523220"/>
          </a:xfrm>
          <a:prstGeom prst="rect">
            <a:avLst/>
          </a:prstGeom>
          <a:noFill/>
        </p:spPr>
        <p:txBody>
          <a:bodyPr wrap="square" lIns="91440" tIns="45720" rIns="91440" bIns="45720" rtlCol="0" anchor="t">
            <a:spAutoFit/>
          </a:bodyPr>
          <a:lstStyle/>
          <a:p>
            <a:r>
              <a:rPr lang="en-US" sz="2800" b="1">
                <a:solidFill>
                  <a:schemeClr val="bg1"/>
                </a:solidFill>
              </a:rPr>
              <a:t>Asteroid Setup</a:t>
            </a:r>
          </a:p>
        </p:txBody>
      </p:sp>
      <p:sp>
        <p:nvSpPr>
          <p:cNvPr id="4" name="TextBox 3">
            <a:extLst>
              <a:ext uri="{FF2B5EF4-FFF2-40B4-BE49-F238E27FC236}">
                <a16:creationId xmlns:a16="http://schemas.microsoft.com/office/drawing/2014/main" id="{E7FE1F41-E462-F72B-AE06-90352F48EB78}"/>
              </a:ext>
            </a:extLst>
          </p:cNvPr>
          <p:cNvSpPr txBox="1"/>
          <p:nvPr/>
        </p:nvSpPr>
        <p:spPr>
          <a:xfrm>
            <a:off x="327469" y="764421"/>
            <a:ext cx="11329260" cy="2308324"/>
          </a:xfrm>
          <a:prstGeom prst="rect">
            <a:avLst/>
          </a:prstGeom>
          <a:noFill/>
          <a:ln>
            <a:noFill/>
          </a:ln>
        </p:spPr>
        <p:txBody>
          <a:bodyPr wrap="square" lIns="91440" tIns="45720" rIns="91440" bIns="45720" rtlCol="0" anchor="t">
            <a:spAutoFit/>
          </a:bodyPr>
          <a:lstStyle/>
          <a:p>
            <a:r>
              <a:rPr lang="en-US" u="sng">
                <a:solidFill>
                  <a:schemeClr val="bg1"/>
                </a:solidFill>
              </a:rPr>
              <a:t>Flight Path Data</a:t>
            </a:r>
          </a:p>
          <a:p>
            <a:r>
              <a:rPr lang="en-US">
                <a:solidFill>
                  <a:schemeClr val="bg1"/>
                </a:solidFill>
              </a:rPr>
              <a:t>Teachers, this document is meant to help you keep track of the number of magnets in each "asteroid" as you set up the asteroid field. You can adjust what each asteroid is worth as it can be challenging to have the students work with such large numbers. However, it is a great idea to challenge them and reinforces place value!</a:t>
            </a:r>
            <a:endParaRPr lang="en-US" u="sng">
              <a:solidFill>
                <a:schemeClr val="bg1"/>
              </a:solidFill>
            </a:endParaRPr>
          </a:p>
          <a:p>
            <a:endParaRPr lang="en-US" i="1">
              <a:solidFill>
                <a:srgbClr val="040C28"/>
              </a:solidFill>
            </a:endParaRPr>
          </a:p>
          <a:p>
            <a:endParaRPr lang="en-US">
              <a:solidFill>
                <a:schemeClr val="bg1"/>
              </a:solidFill>
            </a:endParaRPr>
          </a:p>
          <a:p>
            <a:endParaRPr lang="en-US">
              <a:solidFill>
                <a:schemeClr val="bg1"/>
              </a:solidFill>
            </a:endParaRPr>
          </a:p>
        </p:txBody>
      </p:sp>
      <p:sp>
        <p:nvSpPr>
          <p:cNvPr id="5" name="AutoShape 2">
            <a:extLst>
              <a:ext uri="{FF2B5EF4-FFF2-40B4-BE49-F238E27FC236}">
                <a16:creationId xmlns:a16="http://schemas.microsoft.com/office/drawing/2014/main" id="{6FCFF01D-3BD0-D6DF-1D15-5822E9D2ABD3}"/>
              </a:ext>
            </a:extLst>
          </p:cNvPr>
          <p:cNvSpPr>
            <a:spLocks noChangeAspect="1" noChangeArrowheads="1"/>
          </p:cNvSpPr>
          <p:nvPr/>
        </p:nvSpPr>
        <p:spPr bwMode="auto">
          <a:xfrm>
            <a:off x="5943599" y="3276599"/>
            <a:ext cx="1047427" cy="10474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Shape&#10;&#10;Description automatically generated with medium confidence">
            <a:extLst>
              <a:ext uri="{FF2B5EF4-FFF2-40B4-BE49-F238E27FC236}">
                <a16:creationId xmlns:a16="http://schemas.microsoft.com/office/drawing/2014/main" id="{3645769F-D6BA-3A46-15C1-8AA351139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9665" y="6369935"/>
            <a:ext cx="1900420" cy="361901"/>
          </a:xfrm>
          <a:prstGeom prst="rect">
            <a:avLst/>
          </a:prstGeom>
        </p:spPr>
      </p:pic>
      <p:graphicFrame>
        <p:nvGraphicFramePr>
          <p:cNvPr id="6" name="Table 6">
            <a:extLst>
              <a:ext uri="{FF2B5EF4-FFF2-40B4-BE49-F238E27FC236}">
                <a16:creationId xmlns:a16="http://schemas.microsoft.com/office/drawing/2014/main" id="{F4417A04-68DA-8F14-9C78-2AC71F60E618}"/>
              </a:ext>
            </a:extLst>
          </p:cNvPr>
          <p:cNvGraphicFramePr>
            <a:graphicFrameLocks noGrp="1"/>
          </p:cNvGraphicFramePr>
          <p:nvPr>
            <p:extLst>
              <p:ext uri="{D42A27DB-BD31-4B8C-83A1-F6EECF244321}">
                <p14:modId xmlns:p14="http://schemas.microsoft.com/office/powerpoint/2010/main" val="2698745288"/>
              </p:ext>
            </p:extLst>
          </p:nvPr>
        </p:nvGraphicFramePr>
        <p:xfrm>
          <a:off x="1365730" y="2426959"/>
          <a:ext cx="9159431" cy="3708400"/>
        </p:xfrm>
        <a:graphic>
          <a:graphicData uri="http://schemas.openxmlformats.org/drawingml/2006/table">
            <a:tbl>
              <a:tblPr firstRow="1" bandRow="1">
                <a:tableStyleId>{93296810-A885-4BE3-A3E7-6D5BEEA58F35}</a:tableStyleId>
              </a:tblPr>
              <a:tblGrid>
                <a:gridCol w="2858410">
                  <a:extLst>
                    <a:ext uri="{9D8B030D-6E8A-4147-A177-3AD203B41FA5}">
                      <a16:colId xmlns:a16="http://schemas.microsoft.com/office/drawing/2014/main" val="1328359082"/>
                    </a:ext>
                  </a:extLst>
                </a:gridCol>
                <a:gridCol w="3026544">
                  <a:extLst>
                    <a:ext uri="{9D8B030D-6E8A-4147-A177-3AD203B41FA5}">
                      <a16:colId xmlns:a16="http://schemas.microsoft.com/office/drawing/2014/main" val="3324143712"/>
                    </a:ext>
                  </a:extLst>
                </a:gridCol>
                <a:gridCol w="3274477">
                  <a:extLst>
                    <a:ext uri="{9D8B030D-6E8A-4147-A177-3AD203B41FA5}">
                      <a16:colId xmlns:a16="http://schemas.microsoft.com/office/drawing/2014/main" val="2186366110"/>
                    </a:ext>
                  </a:extLst>
                </a:gridCol>
              </a:tblGrid>
              <a:tr h="370840">
                <a:tc>
                  <a:txBody>
                    <a:bodyPr/>
                    <a:lstStyle/>
                    <a:p>
                      <a:r>
                        <a:rPr lang="en-US"/>
                        <a:t>Asteroid Name</a:t>
                      </a:r>
                    </a:p>
                  </a:txBody>
                  <a:tcPr/>
                </a:tc>
                <a:tc>
                  <a:txBody>
                    <a:bodyPr/>
                    <a:lstStyle/>
                    <a:p>
                      <a:pPr lvl="0" algn="ctr">
                        <a:buNone/>
                      </a:pPr>
                      <a:r>
                        <a:rPr lang="en-US"/>
                        <a:t>Number of Magnets</a:t>
                      </a:r>
                    </a:p>
                  </a:txBody>
                  <a:tcPr/>
                </a:tc>
                <a:tc>
                  <a:txBody>
                    <a:bodyPr/>
                    <a:lstStyle/>
                    <a:p>
                      <a:pPr lvl="0" algn="ctr">
                        <a:buNone/>
                      </a:pPr>
                      <a:r>
                        <a:rPr lang="en-US"/>
                        <a:t>Worth</a:t>
                      </a:r>
                    </a:p>
                  </a:txBody>
                  <a:tcPr/>
                </a:tc>
                <a:extLst>
                  <a:ext uri="{0D108BD9-81ED-4DB2-BD59-A6C34878D82A}">
                    <a16:rowId xmlns:a16="http://schemas.microsoft.com/office/drawing/2014/main" val="4101451811"/>
                  </a:ext>
                </a:extLst>
              </a:tr>
              <a:tr h="370840">
                <a:tc>
                  <a:txBody>
                    <a:bodyPr/>
                    <a:lstStyle/>
                    <a:p>
                      <a:r>
                        <a:rPr lang="en-US"/>
                        <a:t>Psyche</a:t>
                      </a:r>
                    </a:p>
                  </a:txBody>
                  <a:tcPr/>
                </a:tc>
                <a:tc>
                  <a:txBody>
                    <a:bodyPr/>
                    <a:lstStyle/>
                    <a:p>
                      <a:r>
                        <a:rPr lang="en-US"/>
                        <a:t>1 large</a:t>
                      </a:r>
                    </a:p>
                  </a:txBody>
                  <a:tcPr/>
                </a:tc>
                <a:tc>
                  <a:txBody>
                    <a:bodyPr/>
                    <a:lstStyle/>
                    <a:p>
                      <a:r>
                        <a:rPr lang="en-US"/>
                        <a:t>$1,000,000,000,000</a:t>
                      </a:r>
                    </a:p>
                  </a:txBody>
                  <a:tcPr/>
                </a:tc>
                <a:extLst>
                  <a:ext uri="{0D108BD9-81ED-4DB2-BD59-A6C34878D82A}">
                    <a16:rowId xmlns:a16="http://schemas.microsoft.com/office/drawing/2014/main" val="3234905373"/>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15223706"/>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34911421"/>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04523082"/>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12271448"/>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2624807"/>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37069750"/>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58984761"/>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98077608"/>
                  </a:ext>
                </a:extLst>
              </a:tr>
            </a:tbl>
          </a:graphicData>
        </a:graphic>
      </p:graphicFrame>
    </p:spTree>
    <p:extLst>
      <p:ext uri="{BB962C8B-B14F-4D97-AF65-F5344CB8AC3E}">
        <p14:creationId xmlns:p14="http://schemas.microsoft.com/office/powerpoint/2010/main" val="3991213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96DA-39D1-D13C-1523-0A9CE673B51B}"/>
              </a:ext>
            </a:extLst>
          </p:cNvPr>
          <p:cNvSpPr>
            <a:spLocks noGrp="1"/>
          </p:cNvSpPr>
          <p:nvPr>
            <p:ph type="title"/>
          </p:nvPr>
        </p:nvSpPr>
        <p:spPr>
          <a:xfrm>
            <a:off x="540000" y="540000"/>
            <a:ext cx="11101135" cy="829786"/>
          </a:xfrm>
        </p:spPr>
        <p:txBody>
          <a:bodyPr>
            <a:normAutofit fontScale="90000"/>
          </a:bodyPr>
          <a:lstStyle/>
          <a:p>
            <a:r>
              <a:rPr lang="en-US"/>
              <a:t>Procedure</a:t>
            </a:r>
          </a:p>
        </p:txBody>
      </p:sp>
      <p:sp>
        <p:nvSpPr>
          <p:cNvPr id="3" name="Content Placeholder 2">
            <a:extLst>
              <a:ext uri="{FF2B5EF4-FFF2-40B4-BE49-F238E27FC236}">
                <a16:creationId xmlns:a16="http://schemas.microsoft.com/office/drawing/2014/main" id="{C3A5128E-BFC5-6F4D-5AE0-542D71D9984A}"/>
              </a:ext>
            </a:extLst>
          </p:cNvPr>
          <p:cNvSpPr>
            <a:spLocks noGrp="1"/>
          </p:cNvSpPr>
          <p:nvPr>
            <p:ph idx="1"/>
          </p:nvPr>
        </p:nvSpPr>
        <p:spPr>
          <a:xfrm>
            <a:off x="516672" y="1494744"/>
            <a:ext cx="7229707" cy="4989818"/>
          </a:xfrm>
        </p:spPr>
        <p:txBody>
          <a:bodyPr vert="horz" lIns="91440" tIns="45720" rIns="91440" bIns="45720" rtlCol="0" anchor="t">
            <a:normAutofit fontScale="25000" lnSpcReduction="20000"/>
          </a:bodyPr>
          <a:lstStyle/>
          <a:p>
            <a:pPr marL="0" indent="0">
              <a:lnSpc>
                <a:spcPct val="120000"/>
              </a:lnSpc>
              <a:spcBef>
                <a:spcPts val="0"/>
              </a:spcBef>
              <a:buNone/>
            </a:pPr>
            <a:r>
              <a:rPr lang="en-US" sz="7200" u="sng">
                <a:latin typeface="Calibri" panose="020F0502020204030204" pitchFamily="34" charset="0"/>
                <a:cs typeface="Calibri" panose="020F0502020204030204" pitchFamily="34" charset="0"/>
              </a:rPr>
              <a:t>Introduction:</a:t>
            </a:r>
          </a:p>
          <a:p>
            <a:pPr marL="0" indent="0">
              <a:lnSpc>
                <a:spcPct val="120000"/>
              </a:lnSpc>
              <a:spcBef>
                <a:spcPts val="0"/>
              </a:spcBef>
              <a:buNone/>
            </a:pPr>
            <a:endParaRPr lang="en-US" sz="5600">
              <a:latin typeface="Calibri" panose="020F0502020204030204" pitchFamily="34" charset="0"/>
              <a:cs typeface="Calibri" panose="020F0502020204030204" pitchFamily="34" charset="0"/>
            </a:endParaRPr>
          </a:p>
          <a:p>
            <a:pPr>
              <a:lnSpc>
                <a:spcPct val="120000"/>
              </a:lnSpc>
              <a:spcBef>
                <a:spcPts val="0"/>
              </a:spcBef>
            </a:pPr>
            <a:r>
              <a:rPr lang="en-US" sz="5600">
                <a:latin typeface="Calibri" panose="020F0502020204030204" pitchFamily="34" charset="0"/>
                <a:cs typeface="Calibri" panose="020F0502020204030204" pitchFamily="34" charset="0"/>
              </a:rPr>
              <a:t>Begin by asking students what they know about asteroid mining.</a:t>
            </a:r>
          </a:p>
          <a:p>
            <a:pPr>
              <a:lnSpc>
                <a:spcPct val="120000"/>
              </a:lnSpc>
              <a:spcBef>
                <a:spcPts val="0"/>
              </a:spcBef>
            </a:pPr>
            <a:r>
              <a:rPr lang="en-US" sz="5600">
                <a:latin typeface="Calibri" panose="020F0502020204030204" pitchFamily="34" charset="0"/>
                <a:cs typeface="Calibri" panose="020F0502020204030204" pitchFamily="34" charset="0"/>
              </a:rPr>
              <a:t>Explain that asteroid mining is a proposed method of extracting raw materials from asteroids and other minor planets.</a:t>
            </a:r>
          </a:p>
          <a:p>
            <a:pPr>
              <a:lnSpc>
                <a:spcPct val="120000"/>
              </a:lnSpc>
              <a:spcBef>
                <a:spcPts val="0"/>
              </a:spcBef>
            </a:pPr>
            <a:r>
              <a:rPr lang="en-US" sz="5600">
                <a:latin typeface="Calibri" panose="020F0502020204030204" pitchFamily="34" charset="0"/>
                <a:cs typeface="Calibri" panose="020F0502020204030204" pitchFamily="34" charset="0"/>
              </a:rPr>
              <a:t>Discuss the potential benefits of asteroid mining, such as the ability to provide resources for deep space development and to reduce our reliance on Earth-based resources.</a:t>
            </a:r>
          </a:p>
          <a:p>
            <a:pPr marL="0" indent="0">
              <a:lnSpc>
                <a:spcPct val="120000"/>
              </a:lnSpc>
              <a:spcBef>
                <a:spcPts val="0"/>
              </a:spcBef>
              <a:buNone/>
            </a:pPr>
            <a:endParaRPr lang="en-US" sz="5600">
              <a:latin typeface="Calibri" panose="020F0502020204030204" pitchFamily="34" charset="0"/>
              <a:cs typeface="Calibri" panose="020F0502020204030204" pitchFamily="34" charset="0"/>
            </a:endParaRPr>
          </a:p>
          <a:p>
            <a:pPr marL="0" indent="0">
              <a:lnSpc>
                <a:spcPct val="120000"/>
              </a:lnSpc>
              <a:spcBef>
                <a:spcPts val="0"/>
              </a:spcBef>
              <a:buNone/>
            </a:pPr>
            <a:r>
              <a:rPr lang="en-US" sz="6400" b="1" u="sng">
                <a:latin typeface="Calibri" panose="020F0502020204030204" pitchFamily="34" charset="0"/>
                <a:cs typeface="Calibri" panose="020F0502020204030204" pitchFamily="34" charset="0"/>
              </a:rPr>
              <a:t>Design Challenge:</a:t>
            </a:r>
          </a:p>
          <a:p>
            <a:pPr marL="0" indent="0">
              <a:lnSpc>
                <a:spcPct val="120000"/>
              </a:lnSpc>
              <a:spcBef>
                <a:spcPts val="0"/>
              </a:spcBef>
              <a:buNone/>
            </a:pPr>
            <a:endParaRPr lang="en-US" sz="5600">
              <a:latin typeface="Calibri" panose="020F0502020204030204" pitchFamily="34" charset="0"/>
              <a:cs typeface="Calibri" panose="020F0502020204030204" pitchFamily="34" charset="0"/>
            </a:endParaRPr>
          </a:p>
          <a:p>
            <a:pPr>
              <a:lnSpc>
                <a:spcPct val="120000"/>
              </a:lnSpc>
              <a:spcBef>
                <a:spcPts val="0"/>
              </a:spcBef>
            </a:pPr>
            <a:r>
              <a:rPr lang="en-US" sz="5600">
                <a:latin typeface="Calibri" panose="020F0502020204030204" pitchFamily="34" charset="0"/>
                <a:cs typeface="Calibri" panose="020F0502020204030204" pitchFamily="34" charset="0"/>
              </a:rPr>
              <a:t>Divide students into teams of 4-5 students each.</a:t>
            </a:r>
          </a:p>
          <a:p>
            <a:pPr>
              <a:lnSpc>
                <a:spcPct val="120000"/>
              </a:lnSpc>
              <a:spcBef>
                <a:spcPts val="0"/>
              </a:spcBef>
            </a:pPr>
            <a:r>
              <a:rPr lang="en-US" sz="5600">
                <a:latin typeface="Calibri" panose="020F0502020204030204" pitchFamily="34" charset="0"/>
                <a:cs typeface="Calibri" panose="020F0502020204030204" pitchFamily="34" charset="0"/>
              </a:rPr>
              <a:t>Challenge each team to design a spacecraft that will travel through the asteroid belt to identify key asteroids that would be ideal for mining iron for deep space development.</a:t>
            </a:r>
          </a:p>
          <a:p>
            <a:pPr>
              <a:lnSpc>
                <a:spcPct val="120000"/>
              </a:lnSpc>
              <a:spcBef>
                <a:spcPts val="0"/>
              </a:spcBef>
            </a:pPr>
            <a:r>
              <a:rPr lang="en-US" sz="5600" i="1">
                <a:latin typeface="Calibri" panose="020F0502020204030204" pitchFamily="34" charset="0"/>
                <a:cs typeface="Calibri" panose="020F0502020204030204" pitchFamily="34" charset="0"/>
              </a:rPr>
              <a:t>This activity builds on the Limitless Space Institute Solar Sail Activity, but it is not required. Students can build any type of spacecraft they want with the materials provided.</a:t>
            </a:r>
          </a:p>
          <a:p>
            <a:pPr>
              <a:lnSpc>
                <a:spcPct val="120000"/>
              </a:lnSpc>
              <a:spcBef>
                <a:spcPts val="0"/>
              </a:spcBef>
            </a:pPr>
            <a:r>
              <a:rPr lang="en-US" sz="5600">
                <a:latin typeface="Calibri" panose="020F0502020204030204" pitchFamily="34" charset="0"/>
                <a:cs typeface="Calibri" panose="020F0502020204030204" pitchFamily="34" charset="0"/>
              </a:rPr>
              <a:t>If </a:t>
            </a:r>
            <a:r>
              <a:rPr lang="en-US" sz="5600" err="1">
                <a:latin typeface="Calibri" panose="020F0502020204030204" pitchFamily="34" charset="0"/>
                <a:cs typeface="Calibri" panose="020F0502020204030204" pitchFamily="34" charset="0"/>
              </a:rPr>
              <a:t>PocketLab</a:t>
            </a:r>
            <a:r>
              <a:rPr lang="en-US" sz="5600">
                <a:latin typeface="Calibri" panose="020F0502020204030204" pitchFamily="34" charset="0"/>
                <a:cs typeface="Calibri" panose="020F0502020204030204" pitchFamily="34" charset="0"/>
              </a:rPr>
              <a:t> sensors are available, they will need to attach the sensor to the spacecraft in some way. If a </a:t>
            </a:r>
            <a:r>
              <a:rPr lang="en-US" sz="5600" err="1">
                <a:latin typeface="Calibri" panose="020F0502020204030204" pitchFamily="34" charset="0"/>
                <a:cs typeface="Calibri" panose="020F0502020204030204" pitchFamily="34" charset="0"/>
              </a:rPr>
              <a:t>Pocketlab</a:t>
            </a:r>
            <a:r>
              <a:rPr lang="en-US" sz="5600">
                <a:latin typeface="Calibri" panose="020F0502020204030204" pitchFamily="34" charset="0"/>
                <a:cs typeface="Calibri" panose="020F0502020204030204" pitchFamily="34" charset="0"/>
              </a:rPr>
              <a:t> sensor is not available, a compass or another magnet can be added to the spacecraft to identify a magnetic force.</a:t>
            </a:r>
          </a:p>
          <a:p>
            <a:pPr>
              <a:lnSpc>
                <a:spcPct val="120000"/>
              </a:lnSpc>
              <a:spcBef>
                <a:spcPts val="0"/>
              </a:spcBef>
            </a:pPr>
            <a:r>
              <a:rPr lang="en-US" sz="5600">
                <a:latin typeface="Calibri" panose="020F0502020204030204" pitchFamily="34" charset="0"/>
                <a:cs typeface="Calibri" panose="020F0502020204030204" pitchFamily="34" charset="0"/>
              </a:rPr>
              <a:t>Students will need to test their sensors or compass with some available magnets once their design is finished. Do not let them test in the asteroid belt that is set up.</a:t>
            </a:r>
          </a:p>
          <a:p>
            <a:pPr marL="0" indent="0">
              <a:lnSpc>
                <a:spcPct val="120000"/>
              </a:lnSpc>
              <a:spcBef>
                <a:spcPts val="0"/>
              </a:spcBef>
              <a:buNone/>
            </a:pPr>
            <a:endParaRPr lang="en-US" sz="4800">
              <a:latin typeface="Calibri" panose="020F0502020204030204" pitchFamily="34" charset="0"/>
              <a:cs typeface="Calibri" panose="020F0502020204030204" pitchFamily="34" charset="0"/>
            </a:endParaRPr>
          </a:p>
          <a:p>
            <a:pPr marL="269875" indent="-269875"/>
            <a:endParaRPr lang="en-US"/>
          </a:p>
        </p:txBody>
      </p:sp>
      <p:pic>
        <p:nvPicPr>
          <p:cNvPr id="4" name="Picture 3" descr="A black and white image of a keyboard&#10;&#10;Description automatically generated with medium confidence">
            <a:extLst>
              <a:ext uri="{FF2B5EF4-FFF2-40B4-BE49-F238E27FC236}">
                <a16:creationId xmlns:a16="http://schemas.microsoft.com/office/drawing/2014/main" id="{AE3C5FE7-EFA6-1500-80A4-433F2E175AD5}"/>
              </a:ext>
            </a:extLst>
          </p:cNvPr>
          <p:cNvPicPr>
            <a:picLocks noChangeAspect="1"/>
          </p:cNvPicPr>
          <p:nvPr/>
        </p:nvPicPr>
        <p:blipFill>
          <a:blip r:embed="rId2"/>
          <a:stretch>
            <a:fillRect/>
          </a:stretch>
        </p:blipFill>
        <p:spPr>
          <a:xfrm>
            <a:off x="10424352" y="6473953"/>
            <a:ext cx="1693307" cy="322460"/>
          </a:xfrm>
          <a:prstGeom prst="rect">
            <a:avLst/>
          </a:prstGeom>
        </p:spPr>
      </p:pic>
      <p:pic>
        <p:nvPicPr>
          <p:cNvPr id="6" name="Picture 5" descr="A room with a table and chairs&#10;&#10;Description automatically generated">
            <a:extLst>
              <a:ext uri="{FF2B5EF4-FFF2-40B4-BE49-F238E27FC236}">
                <a16:creationId xmlns:a16="http://schemas.microsoft.com/office/drawing/2014/main" id="{64ED5ED5-594B-DE7E-0D14-46E64A09D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9074" y="401444"/>
            <a:ext cx="3248722" cy="2436542"/>
          </a:xfrm>
          <a:prstGeom prst="rect">
            <a:avLst/>
          </a:prstGeom>
        </p:spPr>
      </p:pic>
      <p:pic>
        <p:nvPicPr>
          <p:cNvPr id="10" name="Picture 9" descr="A group of women working on a project&#10;&#10;Description automatically generated">
            <a:extLst>
              <a:ext uri="{FF2B5EF4-FFF2-40B4-BE49-F238E27FC236}">
                <a16:creationId xmlns:a16="http://schemas.microsoft.com/office/drawing/2014/main" id="{B72ED183-CBB0-030A-83C8-AE16A936A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9074" y="3345366"/>
            <a:ext cx="3248722" cy="2436542"/>
          </a:xfrm>
          <a:prstGeom prst="rect">
            <a:avLst/>
          </a:prstGeom>
        </p:spPr>
      </p:pic>
    </p:spTree>
    <p:extLst>
      <p:ext uri="{BB962C8B-B14F-4D97-AF65-F5344CB8AC3E}">
        <p14:creationId xmlns:p14="http://schemas.microsoft.com/office/powerpoint/2010/main" val="3816041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1EC7-F65F-D679-B6E7-4C70C63654E8}"/>
              </a:ext>
            </a:extLst>
          </p:cNvPr>
          <p:cNvSpPr>
            <a:spLocks noGrp="1"/>
          </p:cNvSpPr>
          <p:nvPr>
            <p:ph type="title"/>
          </p:nvPr>
        </p:nvSpPr>
        <p:spPr>
          <a:xfrm>
            <a:off x="540000" y="540000"/>
            <a:ext cx="4500351" cy="1809500"/>
          </a:xfrm>
        </p:spPr>
        <p:txBody>
          <a:bodyPr/>
          <a:lstStyle/>
          <a:p>
            <a:r>
              <a:rPr lang="en-US"/>
              <a:t>Mission Planning</a:t>
            </a:r>
          </a:p>
        </p:txBody>
      </p:sp>
      <p:sp>
        <p:nvSpPr>
          <p:cNvPr id="3" name="Content Placeholder 2">
            <a:extLst>
              <a:ext uri="{FF2B5EF4-FFF2-40B4-BE49-F238E27FC236}">
                <a16:creationId xmlns:a16="http://schemas.microsoft.com/office/drawing/2014/main" id="{9177256B-CE99-376C-CFBA-92FAFFD679B3}"/>
              </a:ext>
            </a:extLst>
          </p:cNvPr>
          <p:cNvSpPr>
            <a:spLocks noGrp="1"/>
          </p:cNvSpPr>
          <p:nvPr>
            <p:ph idx="1"/>
          </p:nvPr>
        </p:nvSpPr>
        <p:spPr>
          <a:xfrm>
            <a:off x="191430" y="2293821"/>
            <a:ext cx="4760546" cy="3779837"/>
          </a:xfrm>
        </p:spPr>
        <p:txBody>
          <a:bodyPr>
            <a:normAutofit fontScale="70000" lnSpcReduction="20000"/>
          </a:bodyPr>
          <a:lstStyle/>
          <a:p>
            <a:r>
              <a:rPr lang="en-US"/>
              <a:t>Once the spacecraft is complete, students will need to identify which roles they would like for this mission. This is on the 3</a:t>
            </a:r>
            <a:r>
              <a:rPr lang="en-US" baseline="30000"/>
              <a:t>rd</a:t>
            </a:r>
            <a:r>
              <a:rPr lang="en-US"/>
              <a:t> page of their packet.</a:t>
            </a:r>
          </a:p>
          <a:p>
            <a:r>
              <a:rPr lang="en-US"/>
              <a:t>The students will then need to plan out their path or trajectory through the asteroid field in order to identify which asteroids are metalloid and could have a large financial return.</a:t>
            </a:r>
          </a:p>
          <a:p>
            <a:r>
              <a:rPr lang="en-US"/>
              <a:t>A taped line should already be on the floor which represents “Earth”. Students cannot pass that line to explore the asteroid field.</a:t>
            </a:r>
          </a:p>
          <a:p>
            <a:r>
              <a:rPr lang="en-US"/>
              <a:t>Students must pay a ”fee” to use the binoculars or “telescope” for five minutes. Identifying the actual names of the asteroids will be incredibly helpful before the student that is carrying the spacecraft goes out on their mission.</a:t>
            </a:r>
          </a:p>
        </p:txBody>
      </p:sp>
      <p:pic>
        <p:nvPicPr>
          <p:cNvPr id="4" name="Picture 3" descr="A group of people in a room&#10;&#10;Description automatically generated">
            <a:extLst>
              <a:ext uri="{FF2B5EF4-FFF2-40B4-BE49-F238E27FC236}">
                <a16:creationId xmlns:a16="http://schemas.microsoft.com/office/drawing/2014/main" id="{BB4BA6F1-D009-922D-C6D7-B0DEB16D4865}"/>
              </a:ext>
            </a:extLst>
          </p:cNvPr>
          <p:cNvPicPr>
            <a:picLocks noChangeAspect="1"/>
          </p:cNvPicPr>
          <p:nvPr/>
        </p:nvPicPr>
        <p:blipFill rotWithShape="1">
          <a:blip r:embed="rId2">
            <a:extLst>
              <a:ext uri="{28A0092B-C50C-407E-A947-70E740481C1C}">
                <a14:useLocalDpi xmlns:a14="http://schemas.microsoft.com/office/drawing/2010/main" val="0"/>
              </a:ext>
            </a:extLst>
          </a:blip>
          <a:srcRect t="29469" r="2730"/>
          <a:stretch/>
        </p:blipFill>
        <p:spPr>
          <a:xfrm>
            <a:off x="6174552" y="3429000"/>
            <a:ext cx="4678566" cy="2544337"/>
          </a:xfrm>
          <a:prstGeom prst="rect">
            <a:avLst/>
          </a:prstGeom>
        </p:spPr>
      </p:pic>
      <p:sp>
        <p:nvSpPr>
          <p:cNvPr id="5" name="Right Arrow 4">
            <a:extLst>
              <a:ext uri="{FF2B5EF4-FFF2-40B4-BE49-F238E27FC236}">
                <a16:creationId xmlns:a16="http://schemas.microsoft.com/office/drawing/2014/main" id="{AB97BC19-5760-217D-AC66-28E756D0B9A8}"/>
              </a:ext>
            </a:extLst>
          </p:cNvPr>
          <p:cNvSpPr/>
          <p:nvPr/>
        </p:nvSpPr>
        <p:spPr>
          <a:xfrm>
            <a:off x="6006793" y="4809893"/>
            <a:ext cx="1568604" cy="38657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Earth Line</a:t>
            </a:r>
          </a:p>
        </p:txBody>
      </p:sp>
      <p:pic>
        <p:nvPicPr>
          <p:cNvPr id="7" name="Picture 6" descr="A paper with writing on it&#10;&#10;Description automatically generated">
            <a:extLst>
              <a:ext uri="{FF2B5EF4-FFF2-40B4-BE49-F238E27FC236}">
                <a16:creationId xmlns:a16="http://schemas.microsoft.com/office/drawing/2014/main" id="{77BAAFBE-BFC6-43D4-78EC-6B07A4D48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788" y="553843"/>
            <a:ext cx="3030448" cy="2272837"/>
          </a:xfrm>
          <a:prstGeom prst="rect">
            <a:avLst/>
          </a:prstGeom>
        </p:spPr>
      </p:pic>
      <p:pic>
        <p:nvPicPr>
          <p:cNvPr id="9" name="Picture 8" descr="A paper with writing on it&#10;&#10;Description automatically generated">
            <a:extLst>
              <a:ext uri="{FF2B5EF4-FFF2-40B4-BE49-F238E27FC236}">
                <a16:creationId xmlns:a16="http://schemas.microsoft.com/office/drawing/2014/main" id="{1B5E50A3-3B2E-F97E-524F-7B2DA7DFA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890" y="540000"/>
            <a:ext cx="3030448" cy="2272836"/>
          </a:xfrm>
          <a:prstGeom prst="rect">
            <a:avLst/>
          </a:prstGeom>
        </p:spPr>
      </p:pic>
      <p:pic>
        <p:nvPicPr>
          <p:cNvPr id="8" name="Picture 7" descr="A black and white image of a keyboard&#10;&#10;Description automatically generated with medium confidence">
            <a:extLst>
              <a:ext uri="{FF2B5EF4-FFF2-40B4-BE49-F238E27FC236}">
                <a16:creationId xmlns:a16="http://schemas.microsoft.com/office/drawing/2014/main" id="{52D601D0-6754-0DE3-0871-2A9D4508E208}"/>
              </a:ext>
            </a:extLst>
          </p:cNvPr>
          <p:cNvPicPr>
            <a:picLocks noChangeAspect="1"/>
          </p:cNvPicPr>
          <p:nvPr/>
        </p:nvPicPr>
        <p:blipFill>
          <a:blip r:embed="rId5"/>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3259143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1EC7-F65F-D679-B6E7-4C70C63654E8}"/>
              </a:ext>
            </a:extLst>
          </p:cNvPr>
          <p:cNvSpPr>
            <a:spLocks noGrp="1"/>
          </p:cNvSpPr>
          <p:nvPr>
            <p:ph type="title"/>
          </p:nvPr>
        </p:nvSpPr>
        <p:spPr>
          <a:xfrm>
            <a:off x="539999" y="540000"/>
            <a:ext cx="10053659" cy="1809500"/>
          </a:xfrm>
        </p:spPr>
        <p:txBody>
          <a:bodyPr/>
          <a:lstStyle/>
          <a:p>
            <a:r>
              <a:rPr lang="en-US"/>
              <a:t>Mission Planning Continued</a:t>
            </a:r>
          </a:p>
        </p:txBody>
      </p:sp>
      <p:sp>
        <p:nvSpPr>
          <p:cNvPr id="3" name="Content Placeholder 2">
            <a:extLst>
              <a:ext uri="{FF2B5EF4-FFF2-40B4-BE49-F238E27FC236}">
                <a16:creationId xmlns:a16="http://schemas.microsoft.com/office/drawing/2014/main" id="{9177256B-CE99-376C-CFBA-92FAFFD679B3}"/>
              </a:ext>
            </a:extLst>
          </p:cNvPr>
          <p:cNvSpPr>
            <a:spLocks noGrp="1"/>
          </p:cNvSpPr>
          <p:nvPr>
            <p:ph idx="1"/>
          </p:nvPr>
        </p:nvSpPr>
        <p:spPr>
          <a:xfrm>
            <a:off x="579649" y="1812286"/>
            <a:ext cx="4760546" cy="3940097"/>
          </a:xfrm>
        </p:spPr>
        <p:txBody>
          <a:bodyPr>
            <a:normAutofit fontScale="92500"/>
          </a:bodyPr>
          <a:lstStyle/>
          <a:p>
            <a:r>
              <a:rPr lang="en-US" sz="1200"/>
              <a:t>Once the trajectory has been planned, make sure students remember that this is a timed mission. Each second after they leave “Earth” is costing them money.</a:t>
            </a:r>
          </a:p>
          <a:p>
            <a:r>
              <a:rPr lang="en-US" sz="1200"/>
              <a:t>Have students run multiple tests, just like NASA, to ensure they have everything prepared for their mission.</a:t>
            </a:r>
          </a:p>
          <a:p>
            <a:r>
              <a:rPr lang="en-US" sz="1200"/>
              <a:t>The trick is that the time must correlate to the sensor data and identify what asteroid they are flying by at that specific time.</a:t>
            </a:r>
          </a:p>
          <a:p>
            <a:r>
              <a:rPr lang="en-US" sz="1200"/>
              <a:t>Students who are carrying the spacecraft can yell out the name of the asteroid when flying by and the timer can record this information on their trajectory sheet. This can later be correlated to the time stamp on the </a:t>
            </a:r>
            <a:r>
              <a:rPr lang="en-US" sz="1200" err="1"/>
              <a:t>PocketLab</a:t>
            </a:r>
            <a:r>
              <a:rPr lang="en-US" sz="1200"/>
              <a:t> data.</a:t>
            </a:r>
          </a:p>
          <a:p>
            <a:r>
              <a:rPr lang="en-US" sz="1200"/>
              <a:t>Students cannot run through the asteroid field. If they go too fast, they will not get good data. If they go too slow, it will cost them a significant amount of money.</a:t>
            </a:r>
          </a:p>
        </p:txBody>
      </p:sp>
      <p:pic>
        <p:nvPicPr>
          <p:cNvPr id="8" name="Picture 7" descr="A computer on a table&#10;&#10;Description automatically generated">
            <a:extLst>
              <a:ext uri="{FF2B5EF4-FFF2-40B4-BE49-F238E27FC236}">
                <a16:creationId xmlns:a16="http://schemas.microsoft.com/office/drawing/2014/main" id="{D3A01561-82C8-6763-CEDC-2EEF06349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629" y="1732157"/>
            <a:ext cx="5253463" cy="3940097"/>
          </a:xfrm>
          <a:prstGeom prst="rect">
            <a:avLst/>
          </a:prstGeom>
        </p:spPr>
      </p:pic>
      <p:pic>
        <p:nvPicPr>
          <p:cNvPr id="5" name="Picture 4" descr="A black and white image of a keyboard&#10;&#10;Description automatically generated with medium confidence">
            <a:extLst>
              <a:ext uri="{FF2B5EF4-FFF2-40B4-BE49-F238E27FC236}">
                <a16:creationId xmlns:a16="http://schemas.microsoft.com/office/drawing/2014/main" id="{EE7FD198-B5FF-7B2C-3C24-A44B2D224718}"/>
              </a:ext>
            </a:extLst>
          </p:cNvPr>
          <p:cNvPicPr>
            <a:picLocks noChangeAspect="1"/>
          </p:cNvPicPr>
          <p:nvPr/>
        </p:nvPicPr>
        <p:blipFill>
          <a:blip r:embed="rId3"/>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181610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1EC7-F65F-D679-B6E7-4C70C63654E8}"/>
              </a:ext>
            </a:extLst>
          </p:cNvPr>
          <p:cNvSpPr>
            <a:spLocks noGrp="1"/>
          </p:cNvSpPr>
          <p:nvPr>
            <p:ph type="title"/>
          </p:nvPr>
        </p:nvSpPr>
        <p:spPr>
          <a:xfrm>
            <a:off x="826185" y="483159"/>
            <a:ext cx="10053659" cy="1809500"/>
          </a:xfrm>
        </p:spPr>
        <p:txBody>
          <a:bodyPr/>
          <a:lstStyle/>
          <a:p>
            <a:r>
              <a:rPr lang="en-US"/>
              <a:t>Launch!</a:t>
            </a:r>
          </a:p>
        </p:txBody>
      </p:sp>
      <p:sp>
        <p:nvSpPr>
          <p:cNvPr id="3" name="Content Placeholder 2">
            <a:extLst>
              <a:ext uri="{FF2B5EF4-FFF2-40B4-BE49-F238E27FC236}">
                <a16:creationId xmlns:a16="http://schemas.microsoft.com/office/drawing/2014/main" id="{9177256B-CE99-376C-CFBA-92FAFFD679B3}"/>
              </a:ext>
            </a:extLst>
          </p:cNvPr>
          <p:cNvSpPr>
            <a:spLocks noGrp="1"/>
          </p:cNvSpPr>
          <p:nvPr>
            <p:ph idx="1"/>
          </p:nvPr>
        </p:nvSpPr>
        <p:spPr>
          <a:xfrm>
            <a:off x="579649" y="1812286"/>
            <a:ext cx="7133420" cy="3940097"/>
          </a:xfrm>
        </p:spPr>
        <p:txBody>
          <a:bodyPr>
            <a:noAutofit/>
          </a:bodyPr>
          <a:lstStyle/>
          <a:p>
            <a:r>
              <a:rPr lang="en-US" sz="1200"/>
              <a:t>Once all the preparations have been made, the person who is taking the spacecraft through the asteroid belt needs to be on the line ready to “launch”.</a:t>
            </a:r>
          </a:p>
          <a:p>
            <a:r>
              <a:rPr lang="en-US" sz="1200"/>
              <a:t>The spacecraft cannot take their trajectory with them unless you allow it as the program manager. Mission control </a:t>
            </a:r>
            <a:r>
              <a:rPr lang="en-US" sz="1200" err="1"/>
              <a:t>ususlly</a:t>
            </a:r>
            <a:r>
              <a:rPr lang="en-US" sz="1200"/>
              <a:t> needs it. It is encouraged that the spacecraft student memorizes the trajectory.</a:t>
            </a:r>
          </a:p>
          <a:p>
            <a:r>
              <a:rPr lang="en-US" sz="1200"/>
              <a:t>The rest of the team is at “Mission Control” on “Earth”. Their computers need to be set up and ready to initiate data collection at the exact time that the student spacecraft leaves Earth and the timer begins.</a:t>
            </a:r>
          </a:p>
          <a:p>
            <a:r>
              <a:rPr lang="en-US" sz="1200"/>
              <a:t>A countdown may be appropriate (and fun) to ensure every job is executed at the same time.</a:t>
            </a:r>
          </a:p>
          <a:p>
            <a:r>
              <a:rPr lang="en-US" sz="1200"/>
              <a:t>As the project manager, you will need to make sure they don’t stray off of their trajectory. Feel free to apply fines if you notice they went in a different direction than planned. </a:t>
            </a:r>
          </a:p>
          <a:p>
            <a:r>
              <a:rPr lang="en-US" sz="1200"/>
              <a:t>The timer and data collection stops once they cross back across the line.</a:t>
            </a:r>
          </a:p>
          <a:p>
            <a:r>
              <a:rPr lang="en-US" sz="1200"/>
              <a:t>The students need to record how many seconds they were in flight and record that number on their budget sheet.</a:t>
            </a:r>
          </a:p>
        </p:txBody>
      </p:sp>
      <p:pic>
        <p:nvPicPr>
          <p:cNvPr id="5" name="Picture 4" descr="A person throwing paper in the air&#10;&#10;Description automatically generated">
            <a:extLst>
              <a:ext uri="{FF2B5EF4-FFF2-40B4-BE49-F238E27FC236}">
                <a16:creationId xmlns:a16="http://schemas.microsoft.com/office/drawing/2014/main" id="{3B1EFBA7-BF9F-D4D2-7D48-C51848F8B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5327" y="2810190"/>
            <a:ext cx="2031586" cy="1523690"/>
          </a:xfrm>
          <a:prstGeom prst="rect">
            <a:avLst/>
          </a:prstGeom>
        </p:spPr>
      </p:pic>
      <p:pic>
        <p:nvPicPr>
          <p:cNvPr id="7" name="Picture 6" descr="A person standing in a room&#10;&#10;Description automatically generated">
            <a:extLst>
              <a:ext uri="{FF2B5EF4-FFF2-40B4-BE49-F238E27FC236}">
                <a16:creationId xmlns:a16="http://schemas.microsoft.com/office/drawing/2014/main" id="{C698C3E2-5CA6-4E0F-D249-52E93EAF1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3666" y="1047366"/>
            <a:ext cx="2012588" cy="1509441"/>
          </a:xfrm>
          <a:prstGeom prst="rect">
            <a:avLst/>
          </a:prstGeom>
        </p:spPr>
      </p:pic>
      <p:pic>
        <p:nvPicPr>
          <p:cNvPr id="10" name="Picture 9" descr="A person holding an object&#10;&#10;Description automatically generated">
            <a:extLst>
              <a:ext uri="{FF2B5EF4-FFF2-40B4-BE49-F238E27FC236}">
                <a16:creationId xmlns:a16="http://schemas.microsoft.com/office/drawing/2014/main" id="{3C5C911F-E259-7023-E399-6D099ABE8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3666" y="4759390"/>
            <a:ext cx="2031587" cy="1523690"/>
          </a:xfrm>
          <a:prstGeom prst="rect">
            <a:avLst/>
          </a:prstGeom>
        </p:spPr>
      </p:pic>
      <p:pic>
        <p:nvPicPr>
          <p:cNvPr id="6" name="Picture 5" descr="A black and white image of a keyboard&#10;&#10;Description automatically generated with medium confidence">
            <a:extLst>
              <a:ext uri="{FF2B5EF4-FFF2-40B4-BE49-F238E27FC236}">
                <a16:creationId xmlns:a16="http://schemas.microsoft.com/office/drawing/2014/main" id="{43F83BA7-24CD-BCCA-9017-7F3703CC3BAD}"/>
              </a:ext>
            </a:extLst>
          </p:cNvPr>
          <p:cNvPicPr>
            <a:picLocks noChangeAspect="1"/>
          </p:cNvPicPr>
          <p:nvPr/>
        </p:nvPicPr>
        <p:blipFill>
          <a:blip r:embed="rId5"/>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1773367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32">
            <a:extLst>
              <a:ext uri="{FF2B5EF4-FFF2-40B4-BE49-F238E27FC236}">
                <a16:creationId xmlns:a16="http://schemas.microsoft.com/office/drawing/2014/main" id="{182D455B-C993-4AC2-BAC2-D5C9890C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D70FC-054B-5771-A894-E7B371626C3D}"/>
              </a:ext>
            </a:extLst>
          </p:cNvPr>
          <p:cNvSpPr>
            <a:spLocks noGrp="1"/>
          </p:cNvSpPr>
          <p:nvPr>
            <p:ph type="title"/>
          </p:nvPr>
        </p:nvSpPr>
        <p:spPr>
          <a:xfrm>
            <a:off x="540000" y="540000"/>
            <a:ext cx="4500561" cy="5768725"/>
          </a:xfrm>
        </p:spPr>
        <p:txBody>
          <a:bodyPr anchor="t">
            <a:normAutofit/>
          </a:bodyPr>
          <a:lstStyle/>
          <a:p>
            <a:r>
              <a:rPr lang="en-US" sz="8800"/>
              <a:t>Asteroid Briefing</a:t>
            </a:r>
          </a:p>
        </p:txBody>
      </p:sp>
      <p:pic>
        <p:nvPicPr>
          <p:cNvPr id="6" name="Picture 6" descr="A picture containing crater, night sky&#10;&#10;Description automatically generated">
            <a:extLst>
              <a:ext uri="{FF2B5EF4-FFF2-40B4-BE49-F238E27FC236}">
                <a16:creationId xmlns:a16="http://schemas.microsoft.com/office/drawing/2014/main" id="{E1ADBF00-C632-9248-3EB2-E65E4A2FCA2A}"/>
              </a:ext>
            </a:extLst>
          </p:cNvPr>
          <p:cNvPicPr>
            <a:picLocks noChangeAspect="1"/>
          </p:cNvPicPr>
          <p:nvPr/>
        </p:nvPicPr>
        <p:blipFill>
          <a:blip r:embed="rId2">
            <a:alphaModFix/>
          </a:blip>
          <a:stretch>
            <a:fillRect/>
          </a:stretch>
        </p:blipFill>
        <p:spPr>
          <a:xfrm>
            <a:off x="6383678" y="549275"/>
            <a:ext cx="4106179" cy="3531313"/>
          </a:xfrm>
          <a:prstGeom prst="rect">
            <a:avLst/>
          </a:prstGeom>
        </p:spPr>
      </p:pic>
      <p:sp>
        <p:nvSpPr>
          <p:cNvPr id="3" name="Content Placeholder 2">
            <a:extLst>
              <a:ext uri="{FF2B5EF4-FFF2-40B4-BE49-F238E27FC236}">
                <a16:creationId xmlns:a16="http://schemas.microsoft.com/office/drawing/2014/main" id="{8EE0CDF0-C58B-DAAE-1690-CA2FA6DC26A6}"/>
              </a:ext>
            </a:extLst>
          </p:cNvPr>
          <p:cNvSpPr>
            <a:spLocks noGrp="1"/>
          </p:cNvSpPr>
          <p:nvPr>
            <p:ph idx="1"/>
          </p:nvPr>
        </p:nvSpPr>
        <p:spPr>
          <a:xfrm>
            <a:off x="538922" y="4227218"/>
            <a:ext cx="10572129" cy="2398699"/>
          </a:xfrm>
        </p:spPr>
        <p:txBody>
          <a:bodyPr vert="horz" lIns="91440" tIns="45720" rIns="91440" bIns="45720" rtlCol="0" anchor="b">
            <a:normAutofit fontScale="85000" lnSpcReduction="10000"/>
          </a:bodyPr>
          <a:lstStyle/>
          <a:p>
            <a:pPr marL="269875" indent="-269875">
              <a:lnSpc>
                <a:spcPct val="115000"/>
              </a:lnSpc>
            </a:pPr>
            <a:r>
              <a:rPr lang="en-US" sz="2400"/>
              <a:t>Asteroids reside between Mars and Jupiter in the asteroid belt.</a:t>
            </a:r>
          </a:p>
          <a:p>
            <a:pPr marL="269875" indent="-269875">
              <a:lnSpc>
                <a:spcPct val="114999"/>
              </a:lnSpc>
            </a:pPr>
            <a:r>
              <a:rPr lang="en-US" sz="2400">
                <a:ea typeface="+mn-lt"/>
                <a:cs typeface="+mn-lt"/>
              </a:rPr>
              <a:t>Rocky, airless remnants left over from the early formation of our solar system about 4.6 billion years ago.</a:t>
            </a:r>
            <a:endParaRPr lang="en-US" sz="2400"/>
          </a:p>
          <a:p>
            <a:pPr marL="269875" indent="-269875">
              <a:lnSpc>
                <a:spcPct val="114999"/>
              </a:lnSpc>
            </a:pPr>
            <a:r>
              <a:rPr lang="en-US" sz="2400">
                <a:ea typeface="+mn-lt"/>
                <a:cs typeface="+mn-lt"/>
              </a:rPr>
              <a:t>The total mass of all the asteroids combined is less than that of Earth's Moon.</a:t>
            </a:r>
            <a:endParaRPr lang="en-US" sz="2400"/>
          </a:p>
          <a:p>
            <a:pPr marL="269875" indent="-269875">
              <a:lnSpc>
                <a:spcPct val="114999"/>
              </a:lnSpc>
            </a:pPr>
            <a:r>
              <a:rPr lang="en-US" sz="2400">
                <a:ea typeface="+mn-lt"/>
                <a:cs typeface="+mn-lt"/>
              </a:rPr>
              <a:t>Many of these bodies contain high concentrations of rare metals such as gold, silver, and platinum, iron and nickel in amounts greater than what is on Earth.</a:t>
            </a:r>
          </a:p>
        </p:txBody>
      </p:sp>
      <p:pic>
        <p:nvPicPr>
          <p:cNvPr id="4" name="Picture 3" descr="A black and white image of a keyboard&#10;&#10;Description automatically generated with medium confidence">
            <a:extLst>
              <a:ext uri="{FF2B5EF4-FFF2-40B4-BE49-F238E27FC236}">
                <a16:creationId xmlns:a16="http://schemas.microsoft.com/office/drawing/2014/main" id="{DF06A37E-904F-8439-09E5-A232DEAD7420}"/>
              </a:ext>
            </a:extLst>
          </p:cNvPr>
          <p:cNvPicPr>
            <a:picLocks noChangeAspect="1"/>
          </p:cNvPicPr>
          <p:nvPr/>
        </p:nvPicPr>
        <p:blipFill>
          <a:blip r:embed="rId3"/>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3853274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1EC7-F65F-D679-B6E7-4C70C63654E8}"/>
              </a:ext>
            </a:extLst>
          </p:cNvPr>
          <p:cNvSpPr>
            <a:spLocks noGrp="1"/>
          </p:cNvSpPr>
          <p:nvPr>
            <p:ph type="title"/>
          </p:nvPr>
        </p:nvSpPr>
        <p:spPr>
          <a:xfrm>
            <a:off x="826185" y="483159"/>
            <a:ext cx="10053659" cy="1809500"/>
          </a:xfrm>
        </p:spPr>
        <p:txBody>
          <a:bodyPr/>
          <a:lstStyle/>
          <a:p>
            <a:r>
              <a:rPr lang="en-US"/>
              <a:t>Analysis &amp; Reporting</a:t>
            </a:r>
          </a:p>
        </p:txBody>
      </p:sp>
      <p:sp>
        <p:nvSpPr>
          <p:cNvPr id="3" name="Content Placeholder 2">
            <a:extLst>
              <a:ext uri="{FF2B5EF4-FFF2-40B4-BE49-F238E27FC236}">
                <a16:creationId xmlns:a16="http://schemas.microsoft.com/office/drawing/2014/main" id="{9177256B-CE99-376C-CFBA-92FAFFD679B3}"/>
              </a:ext>
            </a:extLst>
          </p:cNvPr>
          <p:cNvSpPr>
            <a:spLocks noGrp="1"/>
          </p:cNvSpPr>
          <p:nvPr>
            <p:ph idx="1"/>
          </p:nvPr>
        </p:nvSpPr>
        <p:spPr>
          <a:xfrm>
            <a:off x="579649" y="1812286"/>
            <a:ext cx="7133420" cy="3940097"/>
          </a:xfrm>
        </p:spPr>
        <p:txBody>
          <a:bodyPr>
            <a:noAutofit/>
          </a:bodyPr>
          <a:lstStyle/>
          <a:p>
            <a:r>
              <a:rPr lang="en-US" sz="1200"/>
              <a:t>Once their flight is complete, students will need to work with their group to analyze the data to determine which asteroids had the strongest magnetic fields.</a:t>
            </a:r>
          </a:p>
          <a:p>
            <a:r>
              <a:rPr lang="en-US" sz="1200"/>
              <a:t>Students must justify in writing why they are selecting specific asteroids to mine. It is ideal to use claim, evidence, and reasoning for this section.</a:t>
            </a:r>
          </a:p>
          <a:p>
            <a:r>
              <a:rPr lang="en-US" sz="1200"/>
              <a:t>Once the students have made their predictions and reasoning, it now becomes the teacher’s responsibility to share out the true number of magnets in the various asteroids and how much the teacher identified that they would be worth.</a:t>
            </a:r>
          </a:p>
          <a:p>
            <a:r>
              <a:rPr lang="en-US" sz="1200"/>
              <a:t>After recording this information, the students must then complete their budgets and complete the mission report. </a:t>
            </a:r>
          </a:p>
          <a:p>
            <a:r>
              <a:rPr lang="en-US" sz="1200"/>
              <a:t>The mission report can be extended into a full project presentation if time allows.</a:t>
            </a:r>
          </a:p>
        </p:txBody>
      </p:sp>
      <p:pic>
        <p:nvPicPr>
          <p:cNvPr id="6" name="Picture 5" descr="A group of women posing for a photo&#10;&#10;Description automatically generated">
            <a:extLst>
              <a:ext uri="{FF2B5EF4-FFF2-40B4-BE49-F238E27FC236}">
                <a16:creationId xmlns:a16="http://schemas.microsoft.com/office/drawing/2014/main" id="{1D960536-9BFB-15A8-1386-2F73FA4CE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908" y="4865725"/>
            <a:ext cx="2012155" cy="1509116"/>
          </a:xfrm>
          <a:prstGeom prst="rect">
            <a:avLst/>
          </a:prstGeom>
        </p:spPr>
      </p:pic>
      <p:pic>
        <p:nvPicPr>
          <p:cNvPr id="9" name="Picture 8" descr="A hand holding a piece of paper next to a computer&#10;&#10;Description automatically generated">
            <a:extLst>
              <a:ext uri="{FF2B5EF4-FFF2-40B4-BE49-F238E27FC236}">
                <a16:creationId xmlns:a16="http://schemas.microsoft.com/office/drawing/2014/main" id="{EC550970-F907-215F-B0B3-05B51F74A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326226" y="3782334"/>
            <a:ext cx="3286125" cy="2464594"/>
          </a:xfrm>
          <a:prstGeom prst="rect">
            <a:avLst/>
          </a:prstGeom>
        </p:spPr>
      </p:pic>
      <p:pic>
        <p:nvPicPr>
          <p:cNvPr id="12" name="Picture 11" descr="A computer with a graph on the screen&#10;&#10;Description automatically generated">
            <a:extLst>
              <a:ext uri="{FF2B5EF4-FFF2-40B4-BE49-F238E27FC236}">
                <a16:creationId xmlns:a16="http://schemas.microsoft.com/office/drawing/2014/main" id="{5AFC204D-587D-1E05-A9B1-31245DCE8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427" y="653212"/>
            <a:ext cx="3297924" cy="2473443"/>
          </a:xfrm>
          <a:prstGeom prst="rect">
            <a:avLst/>
          </a:prstGeom>
        </p:spPr>
      </p:pic>
      <p:pic>
        <p:nvPicPr>
          <p:cNvPr id="5" name="Picture 4" descr="A black and white image of a keyboard&#10;&#10;Description automatically generated with medium confidence">
            <a:extLst>
              <a:ext uri="{FF2B5EF4-FFF2-40B4-BE49-F238E27FC236}">
                <a16:creationId xmlns:a16="http://schemas.microsoft.com/office/drawing/2014/main" id="{344EEA78-0FF3-5182-85BC-3D8CCE794CDD}"/>
              </a:ext>
            </a:extLst>
          </p:cNvPr>
          <p:cNvPicPr>
            <a:picLocks noChangeAspect="1"/>
          </p:cNvPicPr>
          <p:nvPr/>
        </p:nvPicPr>
        <p:blipFill>
          <a:blip r:embed="rId5"/>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1859925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6B9E7-08FA-6A31-EAF2-A422ECCC25E6}"/>
              </a:ext>
            </a:extLst>
          </p:cNvPr>
          <p:cNvSpPr>
            <a:spLocks noGrp="1"/>
          </p:cNvSpPr>
          <p:nvPr>
            <p:ph type="title"/>
          </p:nvPr>
        </p:nvSpPr>
        <p:spPr>
          <a:xfrm>
            <a:off x="540000" y="277769"/>
            <a:ext cx="11090273" cy="1210396"/>
          </a:xfrm>
        </p:spPr>
        <p:txBody>
          <a:bodyPr/>
          <a:lstStyle/>
          <a:p>
            <a:r>
              <a:rPr lang="en-US"/>
              <a:t>NGSS Standards </a:t>
            </a:r>
          </a:p>
        </p:txBody>
      </p:sp>
      <p:sp>
        <p:nvSpPr>
          <p:cNvPr id="3" name="Text Placeholder 2">
            <a:extLst>
              <a:ext uri="{FF2B5EF4-FFF2-40B4-BE49-F238E27FC236}">
                <a16:creationId xmlns:a16="http://schemas.microsoft.com/office/drawing/2014/main" id="{4635983B-2474-DF1B-AD08-75FDEACBFA28}"/>
              </a:ext>
            </a:extLst>
          </p:cNvPr>
          <p:cNvSpPr>
            <a:spLocks noGrp="1"/>
          </p:cNvSpPr>
          <p:nvPr>
            <p:ph type="body" idx="1"/>
          </p:nvPr>
        </p:nvSpPr>
        <p:spPr>
          <a:xfrm>
            <a:off x="540000" y="1097280"/>
            <a:ext cx="5448052" cy="515192"/>
          </a:xfrm>
        </p:spPr>
        <p:txBody>
          <a:bodyPr/>
          <a:lstStyle/>
          <a:p>
            <a:r>
              <a:rPr lang="en-US" b="1"/>
              <a:t>Middle School</a:t>
            </a:r>
          </a:p>
        </p:txBody>
      </p:sp>
      <p:sp>
        <p:nvSpPr>
          <p:cNvPr id="4" name="Content Placeholder 3">
            <a:extLst>
              <a:ext uri="{FF2B5EF4-FFF2-40B4-BE49-F238E27FC236}">
                <a16:creationId xmlns:a16="http://schemas.microsoft.com/office/drawing/2014/main" id="{388441ED-B5B0-3722-6069-38A04B37F18E}"/>
              </a:ext>
            </a:extLst>
          </p:cNvPr>
          <p:cNvSpPr>
            <a:spLocks noGrp="1"/>
          </p:cNvSpPr>
          <p:nvPr>
            <p:ph sz="half" idx="2"/>
          </p:nvPr>
        </p:nvSpPr>
        <p:spPr>
          <a:xfrm>
            <a:off x="324103" y="1608916"/>
            <a:ext cx="6125465" cy="3376555"/>
          </a:xfrm>
        </p:spPr>
        <p:txBody>
          <a:bodyPr>
            <a:noAutofit/>
          </a:bodyPr>
          <a:lstStyle/>
          <a:p>
            <a:r>
              <a:rPr lang="en-US" sz="1100"/>
              <a:t>MS-PS2-2. Plan an investigation to provide evidence that the change in an object’s motion depends on the sum of the forces on the object and the mass of the object. </a:t>
            </a:r>
          </a:p>
          <a:p>
            <a:r>
              <a:rPr lang="en-US" sz="1100"/>
              <a:t>MS-PS3-5. Construct, use, and present arguments to support the claim that when the kinetic energy of an object changes, energy is transferred to or from the object. </a:t>
            </a:r>
          </a:p>
          <a:p>
            <a:r>
              <a:rPr lang="en-US" sz="1100"/>
              <a:t>MS-ESS1-3. Analyze and interpret data to determine scale properties of objects in the solar system.</a:t>
            </a:r>
          </a:p>
          <a:p>
            <a:r>
              <a:rPr lang="en-US" sz="1100"/>
              <a:t>MS-ETS1-1. Define the criteria and constraints of a design problem with sufficient precision to ensure a successful solution, taking into account relevant scientific principles and potential impacts on people and the natural environment that may limit possible solutions. </a:t>
            </a:r>
          </a:p>
          <a:p>
            <a:r>
              <a:rPr lang="en-US" sz="1100"/>
              <a:t>MS-ETS1-2. Evaluate competing design solutions using a systematic process to determine how well they meet the criteria and constraints of the problem. </a:t>
            </a:r>
          </a:p>
          <a:p>
            <a:r>
              <a:rPr lang="en-US" sz="1100"/>
              <a:t>MS-ETS1-3. Analyze data from tests to determine similarities and differences among several design solutions to identify the best characteristics of each that can be combined into a new solution to better meet the criteria for success. </a:t>
            </a:r>
          </a:p>
          <a:p>
            <a:r>
              <a:rPr lang="en-US" sz="1100"/>
              <a:t>MS-ETS1-4. Develop a model to generate data for iterative testing and modification of a proposed object, tool, or process such that an optimal design can be achieved.</a:t>
            </a:r>
          </a:p>
        </p:txBody>
      </p:sp>
      <p:sp>
        <p:nvSpPr>
          <p:cNvPr id="5" name="Text Placeholder 4">
            <a:extLst>
              <a:ext uri="{FF2B5EF4-FFF2-40B4-BE49-F238E27FC236}">
                <a16:creationId xmlns:a16="http://schemas.microsoft.com/office/drawing/2014/main" id="{679B7F0A-53E6-7AF0-32C4-819D96A8215D}"/>
              </a:ext>
            </a:extLst>
          </p:cNvPr>
          <p:cNvSpPr>
            <a:spLocks noGrp="1"/>
          </p:cNvSpPr>
          <p:nvPr>
            <p:ph type="body" sz="quarter" idx="3"/>
          </p:nvPr>
        </p:nvSpPr>
        <p:spPr>
          <a:xfrm>
            <a:off x="7264653" y="1154684"/>
            <a:ext cx="5437187" cy="515192"/>
          </a:xfrm>
        </p:spPr>
        <p:txBody>
          <a:bodyPr/>
          <a:lstStyle/>
          <a:p>
            <a:r>
              <a:rPr lang="en-US" b="1"/>
              <a:t>Elementary School</a:t>
            </a:r>
          </a:p>
        </p:txBody>
      </p:sp>
      <p:sp>
        <p:nvSpPr>
          <p:cNvPr id="6" name="Content Placeholder 5">
            <a:extLst>
              <a:ext uri="{FF2B5EF4-FFF2-40B4-BE49-F238E27FC236}">
                <a16:creationId xmlns:a16="http://schemas.microsoft.com/office/drawing/2014/main" id="{BE45ACF0-D064-01F7-F616-1BD664FD096A}"/>
              </a:ext>
            </a:extLst>
          </p:cNvPr>
          <p:cNvSpPr>
            <a:spLocks noGrp="1"/>
          </p:cNvSpPr>
          <p:nvPr>
            <p:ph sz="quarter" idx="4"/>
          </p:nvPr>
        </p:nvSpPr>
        <p:spPr>
          <a:xfrm>
            <a:off x="6944553" y="1679687"/>
            <a:ext cx="5008688" cy="4718732"/>
          </a:xfrm>
        </p:spPr>
        <p:txBody>
          <a:bodyPr>
            <a:normAutofit/>
          </a:bodyPr>
          <a:lstStyle/>
          <a:p>
            <a:r>
              <a:rPr lang="en-US" sz="1050"/>
              <a:t>4-PS3-1. Use evidence to construct an explanation relating the speed of an object to the energy of that object.</a:t>
            </a:r>
          </a:p>
          <a:p>
            <a:r>
              <a:rPr lang="en-US" sz="1050"/>
              <a:t>4-PS3-4. Apply scientific ideas to design, test, and refine a device that converts energy from one form to another.*</a:t>
            </a:r>
          </a:p>
          <a:p>
            <a:r>
              <a:rPr lang="en-US" sz="1050"/>
              <a:t>4-ESS3-1. Obtain and combine information to describe that energy and fuels are derived from natural resources and that their uses affect the environment. </a:t>
            </a:r>
          </a:p>
          <a:p>
            <a:r>
              <a:rPr lang="en-US" sz="1050"/>
              <a:t>5-PS1-1. Develop a model to describe that matter is made of particles too small to be seen.</a:t>
            </a:r>
          </a:p>
          <a:p>
            <a:r>
              <a:rPr lang="en-US" sz="1050"/>
              <a:t>3-5-ETS1-1. Define a simple design problem reflecting a need or a want that includes specified criteria for success and constraints on materials, time, or cost. </a:t>
            </a:r>
          </a:p>
          <a:p>
            <a:r>
              <a:rPr lang="en-US" sz="1050"/>
              <a:t>3-5-ETS1-2. Generate and compare multiple possible solutions to a problem based on how well each is likely to meet the criteria and constraints of the problem. </a:t>
            </a:r>
          </a:p>
          <a:p>
            <a:r>
              <a:rPr lang="en-US" sz="1050"/>
              <a:t>3-5-ETS1-3. Plan and carry out fair tests in which variables are controlled and failure points are considered to identify aspects of a model or prototype that can be improved.</a:t>
            </a:r>
          </a:p>
        </p:txBody>
      </p:sp>
      <p:pic>
        <p:nvPicPr>
          <p:cNvPr id="7" name="Picture 6" descr="Shape&#10;&#10;Description automatically generated with medium confidence">
            <a:extLst>
              <a:ext uri="{FF2B5EF4-FFF2-40B4-BE49-F238E27FC236}">
                <a16:creationId xmlns:a16="http://schemas.microsoft.com/office/drawing/2014/main" id="{76A91A24-F505-9452-4206-0113621D44A8}"/>
              </a:ext>
            </a:extLst>
          </p:cNvPr>
          <p:cNvPicPr>
            <a:picLocks noChangeAspect="1"/>
          </p:cNvPicPr>
          <p:nvPr/>
        </p:nvPicPr>
        <p:blipFill>
          <a:blip r:embed="rId2"/>
          <a:stretch>
            <a:fillRect/>
          </a:stretch>
        </p:blipFill>
        <p:spPr>
          <a:xfrm>
            <a:off x="10786222" y="6545094"/>
            <a:ext cx="1350479" cy="257175"/>
          </a:xfrm>
          <a:prstGeom prst="rect">
            <a:avLst/>
          </a:prstGeom>
        </p:spPr>
      </p:pic>
      <p:pic>
        <p:nvPicPr>
          <p:cNvPr id="8" name="Picture 7" descr="A black and white image of a keyboard&#10;&#10;Description automatically generated with medium confidence">
            <a:extLst>
              <a:ext uri="{FF2B5EF4-FFF2-40B4-BE49-F238E27FC236}">
                <a16:creationId xmlns:a16="http://schemas.microsoft.com/office/drawing/2014/main" id="{AF854465-31C2-460F-C9E1-D03BF7883D17}"/>
              </a:ext>
            </a:extLst>
          </p:cNvPr>
          <p:cNvPicPr>
            <a:picLocks noChangeAspect="1"/>
          </p:cNvPicPr>
          <p:nvPr/>
        </p:nvPicPr>
        <p:blipFill>
          <a:blip r:embed="rId3"/>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2395459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066D9-9BD6-A984-2E11-9B2F5DD7977D}"/>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CBF7CF59-9266-CA01-D96D-9EFDF5383B86}"/>
              </a:ext>
            </a:extLst>
          </p:cNvPr>
          <p:cNvSpPr>
            <a:spLocks noGrp="1"/>
          </p:cNvSpPr>
          <p:nvPr>
            <p:ph idx="1"/>
          </p:nvPr>
        </p:nvSpPr>
        <p:spPr>
          <a:xfrm>
            <a:off x="540000" y="1643984"/>
            <a:ext cx="11101136" cy="3779837"/>
          </a:xfrm>
        </p:spPr>
        <p:txBody>
          <a:bodyPr vert="horz" lIns="91440" tIns="45720" rIns="91440" bIns="45720" rtlCol="0" anchor="t">
            <a:normAutofit lnSpcReduction="10000"/>
          </a:bodyPr>
          <a:lstStyle/>
          <a:p>
            <a:pPr marL="269875" indent="-269875"/>
            <a:r>
              <a:rPr lang="en-US">
                <a:ea typeface="+mn-lt"/>
                <a:cs typeface="+mn-lt"/>
                <a:hlinkClick r:id="rId2"/>
              </a:rPr>
              <a:t>https://solarsystem.nasa.gov/asteroids-comets-and-meteors/asteroids/overview/?page=0&amp;per_page=40&amp;order=name+asc&amp;search=&amp;condition_1=101%3Aparent_id&amp;condition_2=asteroid%3Abody_type%3Ailike</a:t>
            </a:r>
            <a:endParaRPr lang="en-US">
              <a:ea typeface="+mn-lt"/>
              <a:cs typeface="+mn-lt"/>
            </a:endParaRPr>
          </a:p>
          <a:p>
            <a:pPr marL="269875" indent="-269875"/>
            <a:r>
              <a:rPr lang="en-US">
                <a:ea typeface="+mn-lt"/>
                <a:cs typeface="+mn-lt"/>
                <a:hlinkClick r:id="rId3"/>
              </a:rPr>
              <a:t>https://www.lpi.usra.edu/education/explore/beyondEarth/activities/newPlanet.shtml</a:t>
            </a:r>
            <a:endParaRPr lang="en-US">
              <a:ea typeface="+mn-lt"/>
              <a:cs typeface="+mn-lt"/>
            </a:endParaRPr>
          </a:p>
          <a:p>
            <a:pPr marL="269875" indent="-269875"/>
            <a:r>
              <a:rPr lang="en-US">
                <a:ea typeface="+mn-lt"/>
                <a:cs typeface="+mn-lt"/>
                <a:hlinkClick r:id="rId2"/>
              </a:rPr>
              <a:t>https://solarsystem.nasa.gov/asteroids-comets-and-meteors/asteroids/overview/?page=0&amp;per_page=40&amp;order=name+asc&amp;search=&amp;condition_1=101%3Aparent_id&amp;condition_2=asteroid%3Abody_type%3Ailike</a:t>
            </a:r>
            <a:endParaRPr lang="en-US"/>
          </a:p>
          <a:p>
            <a:pPr marL="269875" indent="-269875"/>
            <a:r>
              <a:rPr lang="en-US">
                <a:ea typeface="+mn-lt"/>
                <a:cs typeface="+mn-lt"/>
                <a:hlinkClick r:id="rId4"/>
              </a:rPr>
              <a:t>https://web.mit.edu/12.000/www/m2016/finalwebsite/solutions/asteroids.html</a:t>
            </a:r>
            <a:endParaRPr lang="en-US"/>
          </a:p>
          <a:p>
            <a:pPr marL="269875" indent="-269875"/>
            <a:r>
              <a:rPr lang="en-US">
                <a:ea typeface="+mn-lt"/>
                <a:cs typeface="+mn-lt"/>
              </a:rPr>
              <a:t>https://www.geekwire.com/2019/one-year-planetary-resources-faded-history-space-mining-retains-appeal/</a:t>
            </a:r>
            <a:endParaRPr lang="en-US"/>
          </a:p>
          <a:p>
            <a:pPr marL="269875" indent="-269875"/>
            <a:endParaRPr lang="en-US"/>
          </a:p>
          <a:p>
            <a:pPr marL="269875" indent="-269875"/>
            <a:endParaRPr lang="en-US"/>
          </a:p>
        </p:txBody>
      </p:sp>
      <p:pic>
        <p:nvPicPr>
          <p:cNvPr id="4" name="Picture 3" descr="A black and white image of a keyboard&#10;&#10;Description automatically generated with medium confidence">
            <a:extLst>
              <a:ext uri="{FF2B5EF4-FFF2-40B4-BE49-F238E27FC236}">
                <a16:creationId xmlns:a16="http://schemas.microsoft.com/office/drawing/2014/main" id="{EB3B783B-FB3D-EA64-E781-A66FBBA9B598}"/>
              </a:ext>
            </a:extLst>
          </p:cNvPr>
          <p:cNvPicPr>
            <a:picLocks noChangeAspect="1"/>
          </p:cNvPicPr>
          <p:nvPr/>
        </p:nvPicPr>
        <p:blipFill>
          <a:blip r:embed="rId5"/>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3107243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ASA's Psyche Mission to an Asteroid: Official NASA Trailer">
            <a:hlinkClick r:id="" action="ppaction://media"/>
            <a:extLst>
              <a:ext uri="{FF2B5EF4-FFF2-40B4-BE49-F238E27FC236}">
                <a16:creationId xmlns:a16="http://schemas.microsoft.com/office/drawing/2014/main" id="{D7192848-541D-6A8D-FBDB-AB0143962D9A}"/>
              </a:ext>
            </a:extLst>
          </p:cNvPr>
          <p:cNvPicPr>
            <a:picLocks noRot="1" noChangeAspect="1"/>
          </p:cNvPicPr>
          <p:nvPr>
            <a:videoFile r:link="rId1"/>
          </p:nvPr>
        </p:nvPicPr>
        <p:blipFill>
          <a:blip r:embed="rId3"/>
          <a:stretch>
            <a:fillRect/>
          </a:stretch>
        </p:blipFill>
        <p:spPr>
          <a:xfrm>
            <a:off x="2440609" y="127277"/>
            <a:ext cx="7564782" cy="4924837"/>
          </a:xfrm>
          <a:prstGeom prst="rect">
            <a:avLst/>
          </a:prstGeom>
        </p:spPr>
      </p:pic>
      <p:sp>
        <p:nvSpPr>
          <p:cNvPr id="3" name="TextBox 2">
            <a:extLst>
              <a:ext uri="{FF2B5EF4-FFF2-40B4-BE49-F238E27FC236}">
                <a16:creationId xmlns:a16="http://schemas.microsoft.com/office/drawing/2014/main" id="{1AB8B65B-9017-22DA-CE33-4F3731BE981D}"/>
              </a:ext>
            </a:extLst>
          </p:cNvPr>
          <p:cNvSpPr txBox="1"/>
          <p:nvPr/>
        </p:nvSpPr>
        <p:spPr>
          <a:xfrm>
            <a:off x="955261" y="5052391"/>
            <a:ext cx="11363738" cy="16005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69875" indent="-269875">
              <a:lnSpc>
                <a:spcPct val="114999"/>
              </a:lnSpc>
              <a:spcBef>
                <a:spcPts val="1000"/>
              </a:spcBef>
              <a:buFont typeface="Arial"/>
              <a:buChar char="•"/>
            </a:pPr>
            <a:r>
              <a:rPr lang="en-US">
                <a:ea typeface="+mn-lt"/>
                <a:cs typeface="+mn-lt"/>
              </a:rPr>
              <a:t>Psyche is a metalloid asteroid that is the focus of the Psyche mission, which will launch in October of 2023</a:t>
            </a:r>
          </a:p>
          <a:p>
            <a:pPr marL="269875" indent="-269875">
              <a:lnSpc>
                <a:spcPct val="114999"/>
              </a:lnSpc>
              <a:spcBef>
                <a:spcPts val="1000"/>
              </a:spcBef>
              <a:buFont typeface="Arial"/>
              <a:buChar char="•"/>
            </a:pPr>
            <a:r>
              <a:rPr lang="en-US">
                <a:ea typeface="+mn-lt"/>
                <a:cs typeface="+mn-lt"/>
              </a:rPr>
              <a:t>Psyche is believed to be the partial remains of a planetary core</a:t>
            </a:r>
          </a:p>
          <a:p>
            <a:pPr marL="269875" indent="-269875">
              <a:lnSpc>
                <a:spcPct val="114999"/>
              </a:lnSpc>
              <a:spcBef>
                <a:spcPts val="1000"/>
              </a:spcBef>
              <a:buFont typeface="Arial"/>
              <a:buChar char="•"/>
            </a:pPr>
            <a:r>
              <a:rPr lang="en-US">
                <a:ea typeface="+mn-lt"/>
                <a:cs typeface="+mn-lt"/>
              </a:rPr>
              <a:t>First world to be explored that is made of metal</a:t>
            </a:r>
            <a:endParaRPr lang="en-US"/>
          </a:p>
        </p:txBody>
      </p:sp>
      <p:pic>
        <p:nvPicPr>
          <p:cNvPr id="4" name="Picture 3" descr="A black and white image of a keyboard&#10;&#10;Description automatically generated with medium confidence">
            <a:extLst>
              <a:ext uri="{FF2B5EF4-FFF2-40B4-BE49-F238E27FC236}">
                <a16:creationId xmlns:a16="http://schemas.microsoft.com/office/drawing/2014/main" id="{6860C3D4-DAF0-DC45-3937-FC2CBCA39C55}"/>
              </a:ext>
            </a:extLst>
          </p:cNvPr>
          <p:cNvPicPr>
            <a:picLocks noChangeAspect="1"/>
          </p:cNvPicPr>
          <p:nvPr/>
        </p:nvPicPr>
        <p:blipFill>
          <a:blip r:embed="rId4"/>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1749268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9">
            <a:extLst>
              <a:ext uri="{FF2B5EF4-FFF2-40B4-BE49-F238E27FC236}">
                <a16:creationId xmlns:a16="http://schemas.microsoft.com/office/drawing/2014/main" id="{7D2FD795-8DF5-44F0-8664-4D8F626D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3" name="Rectangle 12">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1" name="Rectangle 20">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1">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9" name="Rectangle 18">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38997D2B-A5FA-C5FE-B665-BB445C074816}"/>
              </a:ext>
            </a:extLst>
          </p:cNvPr>
          <p:cNvSpPr>
            <a:spLocks noGrp="1"/>
          </p:cNvSpPr>
          <p:nvPr>
            <p:ph type="title"/>
          </p:nvPr>
        </p:nvSpPr>
        <p:spPr>
          <a:xfrm>
            <a:off x="7086315" y="545126"/>
            <a:ext cx="4554821" cy="2186096"/>
          </a:xfrm>
        </p:spPr>
        <p:txBody>
          <a:bodyPr anchor="t">
            <a:normAutofit/>
          </a:bodyPr>
          <a:lstStyle/>
          <a:p>
            <a:r>
              <a:rPr lang="en-US" sz="4700"/>
              <a:t>OSIRIS-REx Sample Return Mission</a:t>
            </a:r>
          </a:p>
        </p:txBody>
      </p:sp>
      <p:pic>
        <p:nvPicPr>
          <p:cNvPr id="5" name="Picture 5">
            <a:extLst>
              <a:ext uri="{FF2B5EF4-FFF2-40B4-BE49-F238E27FC236}">
                <a16:creationId xmlns:a16="http://schemas.microsoft.com/office/drawing/2014/main" id="{D02E0412-72A0-46F4-DE69-5DFA388ED54E}"/>
              </a:ext>
            </a:extLst>
          </p:cNvPr>
          <p:cNvPicPr>
            <a:picLocks noChangeAspect="1"/>
          </p:cNvPicPr>
          <p:nvPr/>
        </p:nvPicPr>
        <p:blipFill>
          <a:blip r:embed="rId3"/>
          <a:stretch>
            <a:fillRect/>
          </a:stretch>
        </p:blipFill>
        <p:spPr>
          <a:xfrm>
            <a:off x="540000" y="565873"/>
            <a:ext cx="6049714" cy="5716979"/>
          </a:xfrm>
          <a:prstGeom prst="rect">
            <a:avLst/>
          </a:prstGeom>
        </p:spPr>
      </p:pic>
      <p:sp>
        <p:nvSpPr>
          <p:cNvPr id="3" name="Content Placeholder 2">
            <a:extLst>
              <a:ext uri="{FF2B5EF4-FFF2-40B4-BE49-F238E27FC236}">
                <a16:creationId xmlns:a16="http://schemas.microsoft.com/office/drawing/2014/main" id="{1FFB93FB-6827-5353-90CA-38A0FDD3D5C6}"/>
              </a:ext>
            </a:extLst>
          </p:cNvPr>
          <p:cNvSpPr>
            <a:spLocks noGrp="1"/>
          </p:cNvSpPr>
          <p:nvPr>
            <p:ph idx="1"/>
          </p:nvPr>
        </p:nvSpPr>
        <p:spPr>
          <a:xfrm>
            <a:off x="7104063" y="2947121"/>
            <a:ext cx="4537073" cy="3361604"/>
          </a:xfrm>
        </p:spPr>
        <p:txBody>
          <a:bodyPr vert="horz" lIns="91440" tIns="45720" rIns="91440" bIns="45720" rtlCol="0" anchor="t">
            <a:normAutofit/>
          </a:bodyPr>
          <a:lstStyle/>
          <a:p>
            <a:pPr marL="269875" indent="-269875"/>
            <a:r>
              <a:rPr lang="en-US" sz="1700">
                <a:ea typeface="+mn-lt"/>
                <a:cs typeface="+mn-lt"/>
              </a:rPr>
              <a:t>Launched in September 2016</a:t>
            </a:r>
          </a:p>
          <a:p>
            <a:pPr marL="269875" indent="-269875"/>
            <a:r>
              <a:rPr lang="en-US" sz="1700">
                <a:ea typeface="+mn-lt"/>
                <a:cs typeface="+mn-lt"/>
              </a:rPr>
              <a:t>First U.S. mission to collect a sample from an asteroid</a:t>
            </a:r>
          </a:p>
          <a:p>
            <a:pPr marL="269875" indent="-269875"/>
            <a:r>
              <a:rPr lang="en-US" sz="1700"/>
              <a:t>Successfully obtained a sample from asteroid Bennu in October 2020</a:t>
            </a:r>
          </a:p>
          <a:p>
            <a:pPr marL="269875" indent="-269875"/>
            <a:r>
              <a:rPr lang="en-US" sz="1700"/>
              <a:t>Sample capsule to be delivered to Earth in September 2023</a:t>
            </a:r>
          </a:p>
          <a:p>
            <a:pPr marL="269875" indent="-269875"/>
            <a:r>
              <a:rPr lang="en-US" sz="1700"/>
              <a:t>Extended mission to Apophis in 2029</a:t>
            </a:r>
          </a:p>
        </p:txBody>
      </p:sp>
      <p:pic>
        <p:nvPicPr>
          <p:cNvPr id="4" name="Picture 3" descr="A black and white image of a keyboard&#10;&#10;Description automatically generated with medium confidence">
            <a:extLst>
              <a:ext uri="{FF2B5EF4-FFF2-40B4-BE49-F238E27FC236}">
                <a16:creationId xmlns:a16="http://schemas.microsoft.com/office/drawing/2014/main" id="{CCB9C92C-0E89-4AF2-D18A-5C576330C7C1}"/>
              </a:ext>
            </a:extLst>
          </p:cNvPr>
          <p:cNvPicPr>
            <a:picLocks noChangeAspect="1"/>
          </p:cNvPicPr>
          <p:nvPr/>
        </p:nvPicPr>
        <p:blipFill>
          <a:blip r:embed="rId4"/>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2467067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OSIRIS-REx Touches Asteroid Bennu">
            <a:hlinkClick r:id="" action="ppaction://media"/>
            <a:extLst>
              <a:ext uri="{FF2B5EF4-FFF2-40B4-BE49-F238E27FC236}">
                <a16:creationId xmlns:a16="http://schemas.microsoft.com/office/drawing/2014/main" id="{E6DAF102-0B03-A86C-C37C-38E9F72A70A4}"/>
              </a:ext>
            </a:extLst>
          </p:cNvPr>
          <p:cNvPicPr>
            <a:picLocks noRot="1" noChangeAspect="1"/>
          </p:cNvPicPr>
          <p:nvPr>
            <a:videoFile r:link="rId1"/>
          </p:nvPr>
        </p:nvPicPr>
        <p:blipFill>
          <a:blip r:embed="rId3"/>
          <a:stretch>
            <a:fillRect/>
          </a:stretch>
        </p:blipFill>
        <p:spPr>
          <a:xfrm>
            <a:off x="1261807" y="32161"/>
            <a:ext cx="10061677" cy="6793679"/>
          </a:xfrm>
          <a:prstGeom prst="rect">
            <a:avLst/>
          </a:prstGeom>
        </p:spPr>
      </p:pic>
      <p:pic>
        <p:nvPicPr>
          <p:cNvPr id="3" name="Picture 2" descr="A black and white image of a keyboard&#10;&#10;Description automatically generated with medium confidence">
            <a:extLst>
              <a:ext uri="{FF2B5EF4-FFF2-40B4-BE49-F238E27FC236}">
                <a16:creationId xmlns:a16="http://schemas.microsoft.com/office/drawing/2014/main" id="{C33A53CA-CAEC-65B4-6674-FD02A117D60F}"/>
              </a:ext>
            </a:extLst>
          </p:cNvPr>
          <p:cNvPicPr>
            <a:picLocks noChangeAspect="1"/>
          </p:cNvPicPr>
          <p:nvPr/>
        </p:nvPicPr>
        <p:blipFill>
          <a:blip r:embed="rId4"/>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1053671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5" name="Rectangle 14">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Oval 15">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Oval 16">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18" name="Group 17">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3" name="Rectangle 22">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9" name="Group 18">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1" name="Rectangle 20">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Rectangle 21">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6" name="Rectangle 25">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useBgFill="1">
        <p:nvSpPr>
          <p:cNvPr id="28" name="Rectangle 27">
            <a:extLst>
              <a:ext uri="{FF2B5EF4-FFF2-40B4-BE49-F238E27FC236}">
                <a16:creationId xmlns:a16="http://schemas.microsoft.com/office/drawing/2014/main" id="{9B9AACA9-BD92-429F-8047-0731DB46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7BAB64-990F-1BC2-96C6-6DD481DD3FD9}"/>
              </a:ext>
            </a:extLst>
          </p:cNvPr>
          <p:cNvSpPr>
            <a:spLocks noGrp="1"/>
          </p:cNvSpPr>
          <p:nvPr>
            <p:ph type="title"/>
          </p:nvPr>
        </p:nvSpPr>
        <p:spPr>
          <a:xfrm>
            <a:off x="540000" y="540000"/>
            <a:ext cx="11090272" cy="1065187"/>
          </a:xfrm>
        </p:spPr>
        <p:txBody>
          <a:bodyPr vert="horz" lIns="91440" tIns="45720" rIns="91440" bIns="45720" rtlCol="0" anchor="b">
            <a:normAutofit/>
          </a:bodyPr>
          <a:lstStyle/>
          <a:p>
            <a:pPr algn="ctr"/>
            <a:r>
              <a:rPr lang="en-US"/>
              <a:t>NASA Eyes on Asteroids</a:t>
            </a:r>
          </a:p>
        </p:txBody>
      </p:sp>
      <p:pic>
        <p:nvPicPr>
          <p:cNvPr id="4" name="Picture 2">
            <a:extLst>
              <a:ext uri="{FF2B5EF4-FFF2-40B4-BE49-F238E27FC236}">
                <a16:creationId xmlns:a16="http://schemas.microsoft.com/office/drawing/2014/main" id="{DA29423F-7ADB-5C5F-664F-71F8EC041B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8267" y="2513419"/>
            <a:ext cx="3504325" cy="35043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 picture containing chart&#10;&#10;Description automatically generated">
            <a:extLst>
              <a:ext uri="{FF2B5EF4-FFF2-40B4-BE49-F238E27FC236}">
                <a16:creationId xmlns:a16="http://schemas.microsoft.com/office/drawing/2014/main" id="{8CD0BB03-ABA5-9E9F-C99D-5D7AB029322A}"/>
              </a:ext>
            </a:extLst>
          </p:cNvPr>
          <p:cNvPicPr>
            <a:picLocks noChangeAspect="1"/>
          </p:cNvPicPr>
          <p:nvPr/>
        </p:nvPicPr>
        <p:blipFill>
          <a:blip r:embed="rId4"/>
          <a:stretch>
            <a:fillRect/>
          </a:stretch>
        </p:blipFill>
        <p:spPr>
          <a:xfrm>
            <a:off x="6211835" y="2624601"/>
            <a:ext cx="5370613" cy="3504325"/>
          </a:xfrm>
          <a:prstGeom prst="rect">
            <a:avLst/>
          </a:prstGeom>
        </p:spPr>
      </p:pic>
      <p:pic>
        <p:nvPicPr>
          <p:cNvPr id="5" name="Picture 4" descr="A black and white image of a keyboard&#10;&#10;Description automatically generated with medium confidence">
            <a:extLst>
              <a:ext uri="{FF2B5EF4-FFF2-40B4-BE49-F238E27FC236}">
                <a16:creationId xmlns:a16="http://schemas.microsoft.com/office/drawing/2014/main" id="{18A7D59A-1CDB-D4A7-CD69-894983A0BB22}"/>
              </a:ext>
            </a:extLst>
          </p:cNvPr>
          <p:cNvPicPr>
            <a:picLocks noChangeAspect="1"/>
          </p:cNvPicPr>
          <p:nvPr/>
        </p:nvPicPr>
        <p:blipFill>
          <a:blip r:embed="rId5"/>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26831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0D050C3-946A-4155-B469-3FE5492E6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0" name="Rectangle 9">
              <a:extLst>
                <a:ext uri="{FF2B5EF4-FFF2-40B4-BE49-F238E27FC236}">
                  <a16:creationId xmlns:a16="http://schemas.microsoft.com/office/drawing/2014/main" id="{70D7BFBB-BF60-4EF1-AF1C-731347DB11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150CBC-E30B-417C-9BB2-CE6BB1A644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76020D6-6ADB-408E-A69F-4EA6F51A7F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226C8E5-1D99-421D-AB3C-2AF296A1532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67669339-D0C4-4CF0-9A76-5BFBCDB79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B31604-91C4-4CB0-8097-02EE0ADDC1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48340F5-A593-469A-98DC-B6D90D3B22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59E3068-3000-4C82-ACA8-367498951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2E1C398-D8F7-4828-9F7F-80D61DAE2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813B333C-60FD-4260-80E0-190666C9DE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C05F582-AA63-4A8C-915E-66057E4BE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742166F1-D510-6085-76DB-013C8CB493E5}"/>
              </a:ext>
            </a:extLst>
          </p:cNvPr>
          <p:cNvSpPr>
            <a:spLocks noGrp="1"/>
          </p:cNvSpPr>
          <p:nvPr>
            <p:ph type="title"/>
          </p:nvPr>
        </p:nvSpPr>
        <p:spPr>
          <a:xfrm>
            <a:off x="7086315" y="540000"/>
            <a:ext cx="4554821" cy="2186096"/>
          </a:xfrm>
        </p:spPr>
        <p:txBody>
          <a:bodyPr anchor="b">
            <a:normAutofit/>
          </a:bodyPr>
          <a:lstStyle/>
          <a:p>
            <a:r>
              <a:rPr lang="en-US"/>
              <a:t>Mission Planning</a:t>
            </a:r>
          </a:p>
        </p:txBody>
      </p:sp>
      <p:pic>
        <p:nvPicPr>
          <p:cNvPr id="5" name="Picture 4">
            <a:extLst>
              <a:ext uri="{FF2B5EF4-FFF2-40B4-BE49-F238E27FC236}">
                <a16:creationId xmlns:a16="http://schemas.microsoft.com/office/drawing/2014/main" id="{B488049B-9F19-CF98-3F8C-393A001C041D}"/>
              </a:ext>
            </a:extLst>
          </p:cNvPr>
          <p:cNvPicPr>
            <a:picLocks noChangeAspect="1"/>
          </p:cNvPicPr>
          <p:nvPr/>
        </p:nvPicPr>
        <p:blipFill rotWithShape="1">
          <a:blip r:embed="rId2"/>
          <a:srcRect l="13090" r="37355" b="6250"/>
          <a:stretch/>
        </p:blipFill>
        <p:spPr>
          <a:xfrm>
            <a:off x="20" y="10"/>
            <a:ext cx="6444556" cy="6857990"/>
          </a:xfrm>
          <a:prstGeom prst="rect">
            <a:avLst/>
          </a:prstGeom>
        </p:spPr>
      </p:pic>
      <p:sp>
        <p:nvSpPr>
          <p:cNvPr id="3" name="Content Placeholder 2">
            <a:extLst>
              <a:ext uri="{FF2B5EF4-FFF2-40B4-BE49-F238E27FC236}">
                <a16:creationId xmlns:a16="http://schemas.microsoft.com/office/drawing/2014/main" id="{32F07A77-FEA2-D4D5-E92E-DB67D4B69A64}"/>
              </a:ext>
            </a:extLst>
          </p:cNvPr>
          <p:cNvSpPr>
            <a:spLocks noGrp="1"/>
          </p:cNvSpPr>
          <p:nvPr>
            <p:ph idx="1"/>
          </p:nvPr>
        </p:nvSpPr>
        <p:spPr>
          <a:xfrm>
            <a:off x="7104063" y="2947121"/>
            <a:ext cx="4537073" cy="3361604"/>
          </a:xfrm>
        </p:spPr>
        <p:txBody>
          <a:bodyPr vert="horz" lIns="91440" tIns="45720" rIns="91440" bIns="45720" rtlCol="0" anchor="t">
            <a:normAutofit/>
          </a:bodyPr>
          <a:lstStyle/>
          <a:p>
            <a:pPr marL="269875" indent="-269875"/>
            <a:r>
              <a:rPr lang="en-US"/>
              <a:t>Earth Observations</a:t>
            </a:r>
          </a:p>
          <a:p>
            <a:pPr marL="269875" indent="-269875"/>
            <a:r>
              <a:rPr lang="en-US"/>
              <a:t>Space Observations</a:t>
            </a:r>
          </a:p>
          <a:p>
            <a:pPr marL="269875" indent="-269875"/>
            <a:r>
              <a:rPr lang="en-US"/>
              <a:t>Flyby</a:t>
            </a:r>
          </a:p>
          <a:p>
            <a:pPr marL="269875" indent="-269875"/>
            <a:r>
              <a:rPr lang="en-US"/>
              <a:t>Lander</a:t>
            </a:r>
          </a:p>
          <a:p>
            <a:pPr marL="269875" indent="-269875"/>
            <a:r>
              <a:rPr lang="en-US"/>
              <a:t>Robots</a:t>
            </a:r>
          </a:p>
          <a:p>
            <a:pPr marL="269875" indent="-269875"/>
            <a:r>
              <a:rPr lang="en-US"/>
              <a:t>Sample Return</a:t>
            </a:r>
          </a:p>
          <a:p>
            <a:pPr marL="269875" indent="-269875"/>
            <a:r>
              <a:rPr lang="en-US"/>
              <a:t>Humans</a:t>
            </a:r>
          </a:p>
        </p:txBody>
      </p:sp>
      <p:pic>
        <p:nvPicPr>
          <p:cNvPr id="4" name="Picture 3" descr="A black and white image of a keyboard&#10;&#10;Description automatically generated with medium confidence">
            <a:extLst>
              <a:ext uri="{FF2B5EF4-FFF2-40B4-BE49-F238E27FC236}">
                <a16:creationId xmlns:a16="http://schemas.microsoft.com/office/drawing/2014/main" id="{599EB28C-E873-2E94-93E6-A184F54ECF20}"/>
              </a:ext>
            </a:extLst>
          </p:cNvPr>
          <p:cNvPicPr>
            <a:picLocks noChangeAspect="1"/>
          </p:cNvPicPr>
          <p:nvPr/>
        </p:nvPicPr>
        <p:blipFill>
          <a:blip r:embed="rId3"/>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2324738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D2FD795-8DF5-44F0-8664-4D8F626D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34" name="Rectangle 33">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2" name="Rectangle 41">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0" name="Rectangle 39">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itle 1">
            <a:extLst>
              <a:ext uri="{FF2B5EF4-FFF2-40B4-BE49-F238E27FC236}">
                <a16:creationId xmlns:a16="http://schemas.microsoft.com/office/drawing/2014/main" id="{348E9810-D49A-A9EA-F9E7-A1D968A37F84}"/>
              </a:ext>
            </a:extLst>
          </p:cNvPr>
          <p:cNvSpPr>
            <a:spLocks noGrp="1"/>
          </p:cNvSpPr>
          <p:nvPr>
            <p:ph type="title"/>
          </p:nvPr>
        </p:nvSpPr>
        <p:spPr>
          <a:xfrm>
            <a:off x="624555" y="316526"/>
            <a:ext cx="4554821" cy="2186096"/>
          </a:xfrm>
        </p:spPr>
        <p:txBody>
          <a:bodyPr anchor="t">
            <a:normAutofit/>
          </a:bodyPr>
          <a:lstStyle/>
          <a:p>
            <a:r>
              <a:rPr lang="en-US"/>
              <a:t>Magnets</a:t>
            </a:r>
          </a:p>
        </p:txBody>
      </p:sp>
      <p:pic>
        <p:nvPicPr>
          <p:cNvPr id="6" name="Picture 6">
            <a:extLst>
              <a:ext uri="{FF2B5EF4-FFF2-40B4-BE49-F238E27FC236}">
                <a16:creationId xmlns:a16="http://schemas.microsoft.com/office/drawing/2014/main" id="{A42AF572-4EB6-2F91-48AB-9A1A305672F8}"/>
              </a:ext>
            </a:extLst>
          </p:cNvPr>
          <p:cNvPicPr>
            <a:picLocks noChangeAspect="1"/>
          </p:cNvPicPr>
          <p:nvPr/>
        </p:nvPicPr>
        <p:blipFill>
          <a:blip r:embed="rId2"/>
          <a:stretch>
            <a:fillRect/>
          </a:stretch>
        </p:blipFill>
        <p:spPr>
          <a:xfrm>
            <a:off x="6520144" y="2164013"/>
            <a:ext cx="5046674" cy="2624892"/>
          </a:xfrm>
          <a:prstGeom prst="rect">
            <a:avLst/>
          </a:prstGeom>
        </p:spPr>
      </p:pic>
      <p:sp>
        <p:nvSpPr>
          <p:cNvPr id="3" name="Content Placeholder 2">
            <a:extLst>
              <a:ext uri="{FF2B5EF4-FFF2-40B4-BE49-F238E27FC236}">
                <a16:creationId xmlns:a16="http://schemas.microsoft.com/office/drawing/2014/main" id="{2C8C6AE5-431C-68F6-2938-ECCE957C7087}"/>
              </a:ext>
            </a:extLst>
          </p:cNvPr>
          <p:cNvSpPr>
            <a:spLocks noGrp="1"/>
          </p:cNvSpPr>
          <p:nvPr>
            <p:ph idx="1"/>
          </p:nvPr>
        </p:nvSpPr>
        <p:spPr>
          <a:xfrm>
            <a:off x="566103" y="1363766"/>
            <a:ext cx="5072269" cy="4730791"/>
          </a:xfrm>
        </p:spPr>
        <p:txBody>
          <a:bodyPr vert="horz" lIns="91440" tIns="45720" rIns="91440" bIns="45720" rtlCol="0" anchor="t">
            <a:noAutofit/>
          </a:bodyPr>
          <a:lstStyle/>
          <a:p>
            <a:pPr marL="269875" indent="-269875">
              <a:lnSpc>
                <a:spcPct val="115000"/>
              </a:lnSpc>
            </a:pPr>
            <a:r>
              <a:rPr lang="en-US" b="0" i="0" u="none" strike="noStrike">
                <a:effectLst/>
                <a:latin typeface="GeographEditWeb"/>
              </a:rPr>
              <a:t>Magnetism is the force exerted by magnets when they attract or repel each other. Magnetism is caused by the motion of electric charges.</a:t>
            </a:r>
          </a:p>
          <a:p>
            <a:pPr marL="269875" lvl="0" indent="-269875">
              <a:lnSpc>
                <a:spcPct val="115000"/>
              </a:lnSpc>
            </a:pPr>
            <a:r>
              <a:rPr lang="en-US" kern="1200">
                <a:effectLst/>
                <a:latin typeface="Times New Roman"/>
                <a:ea typeface="ＭＳ Ｐゴシック"/>
                <a:cs typeface="ＭＳ Ｐゴシック" charset="0"/>
              </a:rPr>
              <a:t>A </a:t>
            </a:r>
            <a:r>
              <a:rPr lang="en-US" b="1" kern="1200">
                <a:effectLst/>
                <a:latin typeface="Times New Roman"/>
                <a:ea typeface="ＭＳ Ｐゴシック"/>
                <a:cs typeface="ＭＳ Ｐゴシック" charset="0"/>
              </a:rPr>
              <a:t>magnet </a:t>
            </a:r>
            <a:r>
              <a:rPr lang="en-US" kern="1200">
                <a:effectLst/>
                <a:latin typeface="Times New Roman"/>
                <a:ea typeface="ＭＳ Ｐゴシック"/>
                <a:cs typeface="ＭＳ Ｐゴシック" charset="0"/>
              </a:rPr>
              <a:t>is anything that produces a magnetic field.</a:t>
            </a:r>
          </a:p>
          <a:p>
            <a:pPr marL="269875" lvl="0" indent="-269875">
              <a:lnSpc>
                <a:spcPct val="115000"/>
              </a:lnSpc>
            </a:pPr>
            <a:r>
              <a:rPr lang="en-US" kern="1200">
                <a:effectLst/>
                <a:latin typeface="Times New Roman"/>
                <a:ea typeface="ＭＳ Ｐゴシック"/>
                <a:cs typeface="ＭＳ Ｐゴシック" charset="0"/>
              </a:rPr>
              <a:t>A material that is </a:t>
            </a:r>
            <a:r>
              <a:rPr lang="en-US" b="1" kern="1200">
                <a:effectLst/>
                <a:latin typeface="Times New Roman"/>
                <a:ea typeface="ＭＳ Ｐゴシック"/>
                <a:cs typeface="ＭＳ Ｐゴシック" charset="0"/>
              </a:rPr>
              <a:t>magnetic</a:t>
            </a:r>
            <a:r>
              <a:rPr lang="en-US" kern="1200">
                <a:effectLst/>
                <a:latin typeface="Times New Roman"/>
                <a:ea typeface="ＭＳ Ｐゴシック"/>
                <a:cs typeface="ＭＳ Ｐゴシック" charset="0"/>
              </a:rPr>
              <a:t> is capable of either being magnetized or being attracted by a magnet. These types of materials include iron, nickel, cobalt and their alloys, some types of rare-earth metals, and some naturally occurring minerals such as lodestone.</a:t>
            </a:r>
          </a:p>
          <a:p>
            <a:pPr marL="269875" lvl="0" indent="-269875">
              <a:lnSpc>
                <a:spcPct val="115000"/>
              </a:lnSpc>
            </a:pPr>
            <a:r>
              <a:rPr lang="en-US">
                <a:latin typeface="Times New Roman"/>
                <a:ea typeface="ＭＳ Ｐゴシック"/>
              </a:rPr>
              <a:t>SI unit for measuring magnetic field strength is a Tesla.</a:t>
            </a:r>
          </a:p>
        </p:txBody>
      </p:sp>
      <p:pic>
        <p:nvPicPr>
          <p:cNvPr id="4" name="Picture 3" descr="A black and white image of a keyboard&#10;&#10;Description automatically generated with medium confidence">
            <a:extLst>
              <a:ext uri="{FF2B5EF4-FFF2-40B4-BE49-F238E27FC236}">
                <a16:creationId xmlns:a16="http://schemas.microsoft.com/office/drawing/2014/main" id="{5AFB072D-BB0D-233A-DD65-122CD5F8EA0F}"/>
              </a:ext>
            </a:extLst>
          </p:cNvPr>
          <p:cNvPicPr>
            <a:picLocks noChangeAspect="1"/>
          </p:cNvPicPr>
          <p:nvPr/>
        </p:nvPicPr>
        <p:blipFill>
          <a:blip r:embed="rId3"/>
          <a:stretch>
            <a:fillRect/>
          </a:stretch>
        </p:blipFill>
        <p:spPr>
          <a:xfrm>
            <a:off x="10424352" y="6473953"/>
            <a:ext cx="1693307" cy="322460"/>
          </a:xfrm>
          <a:prstGeom prst="rect">
            <a:avLst/>
          </a:prstGeom>
        </p:spPr>
      </p:pic>
    </p:spTree>
    <p:extLst>
      <p:ext uri="{BB962C8B-B14F-4D97-AF65-F5344CB8AC3E}">
        <p14:creationId xmlns:p14="http://schemas.microsoft.com/office/powerpoint/2010/main" val="2843175934"/>
      </p:ext>
    </p:extLst>
  </p:cSld>
  <p:clrMapOvr>
    <a:masterClrMapping/>
  </p:clrMapOvr>
</p:sld>
</file>

<file path=ppt/theme/theme1.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32</Slides>
  <Notes>4</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GlowVTI</vt:lpstr>
      <vt:lpstr>Asteroid Scouting Mission</vt:lpstr>
      <vt:lpstr>Mission Overview</vt:lpstr>
      <vt:lpstr>Asteroid Briefing</vt:lpstr>
      <vt:lpstr>PowerPoint Presentation</vt:lpstr>
      <vt:lpstr>OSIRIS-REx Sample Return Mission</vt:lpstr>
      <vt:lpstr>PowerPoint Presentation</vt:lpstr>
      <vt:lpstr>NASA Eyes on Asteroids</vt:lpstr>
      <vt:lpstr>Mission Planning</vt:lpstr>
      <vt:lpstr>Magnets</vt:lpstr>
      <vt:lpstr>Mission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Educator Information</vt:lpstr>
      <vt:lpstr>PowerPoint Presentation</vt:lpstr>
      <vt:lpstr>Asteroid Scouting Mission Lesson Plan</vt:lpstr>
      <vt:lpstr>Classroom &amp; Asteroid Setup</vt:lpstr>
      <vt:lpstr>Classroom Setup Continued</vt:lpstr>
      <vt:lpstr>PowerPoint Presentation</vt:lpstr>
      <vt:lpstr>Procedure</vt:lpstr>
      <vt:lpstr>Mission Planning</vt:lpstr>
      <vt:lpstr>Mission Planning Continued</vt:lpstr>
      <vt:lpstr>Launch!</vt:lpstr>
      <vt:lpstr>Analysis &amp; Reporting</vt:lpstr>
      <vt:lpstr>NGSS Standards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2023-03-15T23:51:25Z</dcterms:created>
  <dcterms:modified xsi:type="dcterms:W3CDTF">2023-10-13T16:30:57Z</dcterms:modified>
</cp:coreProperties>
</file>